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5" r:id="rId3"/>
  </p:sldMasterIdLst>
  <p:notesMasterIdLst>
    <p:notesMasterId r:id="rId71"/>
  </p:notesMasterIdLst>
  <p:sldIdLst>
    <p:sldId id="256" r:id="rId4"/>
    <p:sldId id="820" r:id="rId5"/>
    <p:sldId id="850" r:id="rId6"/>
    <p:sldId id="334" r:id="rId7"/>
    <p:sldId id="339" r:id="rId8"/>
    <p:sldId id="260" r:id="rId9"/>
    <p:sldId id="267" r:id="rId10"/>
    <p:sldId id="835" r:id="rId11"/>
    <p:sldId id="828" r:id="rId12"/>
    <p:sldId id="829" r:id="rId13"/>
    <p:sldId id="849" r:id="rId14"/>
    <p:sldId id="848" r:id="rId15"/>
    <p:sldId id="837" r:id="rId16"/>
    <p:sldId id="822" r:id="rId17"/>
    <p:sldId id="833" r:id="rId18"/>
    <p:sldId id="275" r:id="rId19"/>
    <p:sldId id="257" r:id="rId20"/>
    <p:sldId id="258" r:id="rId21"/>
    <p:sldId id="259" r:id="rId22"/>
    <p:sldId id="844" r:id="rId23"/>
    <p:sldId id="261" r:id="rId24"/>
    <p:sldId id="262" r:id="rId25"/>
    <p:sldId id="263" r:id="rId26"/>
    <p:sldId id="264" r:id="rId27"/>
    <p:sldId id="265" r:id="rId28"/>
    <p:sldId id="266" r:id="rId29"/>
    <p:sldId id="845" r:id="rId30"/>
    <p:sldId id="269" r:id="rId31"/>
    <p:sldId id="268" r:id="rId32"/>
    <p:sldId id="273" r:id="rId33"/>
    <p:sldId id="851" r:id="rId34"/>
    <p:sldId id="276" r:id="rId35"/>
    <p:sldId id="293" r:id="rId36"/>
    <p:sldId id="278" r:id="rId37"/>
    <p:sldId id="840" r:id="rId38"/>
    <p:sldId id="841" r:id="rId39"/>
    <p:sldId id="823" r:id="rId40"/>
    <p:sldId id="766" r:id="rId41"/>
    <p:sldId id="800" r:id="rId42"/>
    <p:sldId id="716" r:id="rId43"/>
    <p:sldId id="691" r:id="rId44"/>
    <p:sldId id="774" r:id="rId45"/>
    <p:sldId id="826" r:id="rId46"/>
    <p:sldId id="779" r:id="rId47"/>
    <p:sldId id="586" r:id="rId48"/>
    <p:sldId id="594" r:id="rId49"/>
    <p:sldId id="602" r:id="rId50"/>
    <p:sldId id="812" r:id="rId51"/>
    <p:sldId id="813" r:id="rId52"/>
    <p:sldId id="783" r:id="rId53"/>
    <p:sldId id="802" r:id="rId54"/>
    <p:sldId id="593" r:id="rId55"/>
    <p:sldId id="780" r:id="rId56"/>
    <p:sldId id="817" r:id="rId57"/>
    <p:sldId id="788" r:id="rId58"/>
    <p:sldId id="790" r:id="rId59"/>
    <p:sldId id="794" r:id="rId60"/>
    <p:sldId id="852" r:id="rId61"/>
    <p:sldId id="340" r:id="rId62"/>
    <p:sldId id="417" r:id="rId63"/>
    <p:sldId id="424" r:id="rId64"/>
    <p:sldId id="365" r:id="rId65"/>
    <p:sldId id="441" r:id="rId66"/>
    <p:sldId id="382" r:id="rId67"/>
    <p:sldId id="818" r:id="rId68"/>
    <p:sldId id="830" r:id="rId69"/>
    <p:sldId id="831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73"/>
    <p:restoredTop sz="95827"/>
  </p:normalViewPr>
  <p:slideViewPr>
    <p:cSldViewPr snapToGrid="0" snapToObjects="1">
      <p:cViewPr varScale="1">
        <p:scale>
          <a:sx n="107" d="100"/>
          <a:sy n="107" d="100"/>
        </p:scale>
        <p:origin x="10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01:33:5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1650 24575,'38'0'0,"-10"0"0,-16 0 0,6 0 0,-7 0 0,9 0 0,-10 0 0,0 0 0,3 0 0,-1 0 0,-1 0 0,0 0 0,0 0 0,0 0 0,0 0 0,-2 0 0,-1 0 0,0 0 0,0 0 0,0 0 0,0 0 0,0 0 0,0 0 0,0 0 0,0 0 0,0 0 0,0 0 0,0 0 0,0 0 0,2 0 0,0 0 0,1 0 0,5 0 0,-6 0 0,8 0 0,-5 0 0,4 0 0,0 0 0,0 0 0,1 0 0,-1 0 0,-1 0 0,0 0 0,-1 0 0,0 0 0,0 0 0,1 1 0,3 1 0,2 1 0,1 0 0,1-2 0,1-1 0,1 0 0,0 0 0,-2 0 0,1 0 0,-1 0 0,1 2 0,-1 0 0,2 1 0,2-1 0,1-2 0,0 0 0,1 0 0,1 0 0,6 5 0,-12-1 0,7 3 0,-12-2 0,3 3 0,1 0 0,0 1 0,-1-1 0,3-3 0,3-3 0,9-2 0,7 0 0,6-2 0,5-1 0,0 0 0,-2 0 0,-7 1 0,-10 2 0,-4 0 0,-3 0 0,2 0 0,-10 0 0,0 0 0,-12 0 0,0 0 0,-1 0 0,0 0 0,-1 0 0,0 0 0,1 0 0,1 0 0,3 0 0,3 0 0,2 0 0,-3 0 0,2 0 0,-5 0 0,4 0 0,-2 0 0,-3 0 0,2 0 0,0 0 0,2 0 0,3 0 0,-2 0 0,0 0 0,-1 0 0,-1 0 0,0 0 0,-2 0 0,0 0 0,-2 0 0,-1 0 0,1 0 0,2 0 0,-1 0 0,0 0 0,-1 0 0,-1 0 0,0 0 0,0 0 0,-2 0 0,0 0 0,-1 0 0,1 0 0,2 0 0,-1 0 0,1 0 0,0 0 0,1 0 0,-1 0 0,0 0 0,0 0 0,1 0 0,2 0 0,0 0 0,3 0 0,2 0 0,0 0 0,2 0 0,-2 0 0,0 0 0,-3 0 0,0 0 0,0 0 0,-2 0 0,-1 0 0,-2 0 0,0-3 0,6-3 0,-6 1 0,8 0 0,-5 3 0,2-1 0,2 1 0,-1-1 0,-1 3 0,2 0 0,-2-2 0,1 0 0,2-1 0,-3-1 0,-2 1 0,2 1 0,11 1 0,-6 1 0,15 0 0,-8 0 0,24-5 0,-19 4 0,15-4 0,-26 5 0,4 0 0,-3-1 0,-2-1 0,-2-1 0,-2 0 0,1 2 0,0 1 0,1-1 0,2-2 0,0 1 0,-1-1 0,1 1 0,-2-1 0,-1 1 0,1-1 0,-1 3 0,2 0 0,1-2 0,1-1 0,6-1 0,3-4 0,6 2 0,1-2 0,6-3 0,-13 4 0,7-3 0,-16 5 0,4-2 0,-3-1 0,-3 1 0,0 0 0,-1-1 0,-4 1 0,-2 0 0,-2 3 0,1 3 0,6 1 0,5 0 0,6-2 0,0-1 0,-2 0 0,-3-1 0,-2 1 0,-1-2 0,0 0 0,-1 0 0,-1 1 0,-1-2 0,-1 1 0,-2 0 0,2 0 0,-5 3 0,1-3 0,-1 3 0,2-1 0,1-1 0,1 1 0,-1-2 0,1 0 0,-1 0 0,1 1 0,0-1 0,-1 2 0,0-1 0,0 1 0,-1-1 0,1 0 0,1-1 0,0 1 0,1-1 0,0-1 0,0 0 0,1 0 0,1 0 0,-1 1 0,0-1 0,0-2 0,1 1 0,5-7 0,-4 8 0,7-8 0,-8 6 0,4-2 0,-3 0 0,0 1 0,-2-1 0,0 0 0,-1 0 0,0 0 0,2 0 0,-2 0 0,1 1 0,-1-1 0,0 2 0,0 0 0,-2 3 0,-2 0 0,1 1 0,-1 0 0,1 1 0,1 0 0,-1 0 0,1-1 0,1 1 0,-1-1 0,1-1 0,-2 2 0,-1-1 0,-2 1 0,2 0 0,-3 1 0,2 0 0,-3 0 0,1-3 0,1 1 0,0 0 0,0-1 0,1 0 0,-1 0 0,0 1 0,0-1 0,0 1 0,-1-1 0,-1 0 0,-1 1 0,-1-1 0,0 2 0,0 1 0,0 1 0,-1-1 0,0 0 0,-1 0 0,2 0 0,0 0 0,0 0 0,1-1 0,3-3 0,-2 5 0,3-3 0,-3 4 0,2-2 0,-1-1 0,1 1 0,0-2 0,0 1 0,1-3 0,0 0 0,1 0 0,2 0 0,1 0 0,-1 0 0,-2-1 0,-1 1 0,-1 1 0,0 2 0,0 1 0,0 0 0,0-2 0,0-1 0,-2 2 0,0 0 0,0-2 0,0-1 0,1-2 0,1-3 0,0-4 0,3-2 0,-5 3 0,2 1 0,-4 6 0,1-1 0,3 1 0,1-2 0,3-3 0,3 0 0,3-3 0,6-1 0,-8 6 0,4-4 0,-11 9 0,1-1 0,-2-1 0,-1 3 0,2-4 0,2 1 0,1-1 0,2-3 0,0-1 0,2-1 0,2 0 0,-1-1 0,-1 1 0,-1 1 0,-1 1 0,0 2 0,-2 1 0,-2 1 0,1 0 0,-1-1 0,1 1 0,0 0 0,0 1 0,0-1 0,1-3 0,-1 1 0,1-2 0,-3 3 0,0-2 0,-3 3 0,2 0 0,0 1 0,0-1 0,0 0 0,1 0 0,-2 0 0,0 2 0,-2 1 0,-1-1 0,0 1 0,-1 0 0,1-1 0,0 1 0,0-1 0,2 0 0,0-1 0,0-1 0,0 0 0,0-1 0,0 1 0,-1 0 0,-1 3 0,-1-1 0,0 1 0,0-1 0,2 1 0,-1 1 0,2-1 0,-2 2 0,-1-2 0,1-1 0,1 3 0,-1 0 0,1 2 0,-1 0 0,-1 0 0,2-1 0,-1-1 0,1-1 0,0 1 0,-1 1 0,-1 1 0,1 0 0,-1 0 0,1 0 0,1 0 0,1-2 0,3 0 0,-2-1 0,2 1 0,-3 2 0,0-2 0,0 0 0,-1-1 0,0 0 0,2 1 0,-2 0 0,0 0 0,0 0 0,-1 0 0,0-1 0,1 1 0,0 1 0,1 1 0,-1-1 0,0-2 0,0 1 0,0 0 0,0 1 0,1 1 0,-1-2 0,0 0 0,1 0 0,0-2 0,1 1 0,3-3 0,-4 3 0,10-1 0,-11 2 0,11-1 0,-8 1 0,3-2 0,-1 1 0,-2 1 0,0-1 0,1 1 0,-1-1 0,1 0 0,2-1 0,-1 2 0,2-1 0,-1 1 0,0 0 0,1-1 0,-1-1 0,0 1 0,1 1 0,-1-2 0,1 1 0,1-1 0,-1 0 0,1 1 0,-1-1 0,1 1 0,-2 0 0,1-3 0,-3 5 0,3-5 0,-1 3 0,3-1 0,-1-1 0,2 0 0,0-2 0,-1 1 0,1-1 0,-1 1 0,0 1 0,-3 0 0,0 1 0,-2 0 0,-1 2 0,0 0 0,1-1 0,2 1 0,-1-2 0,1 1 0,-3 1 0,0 0 0,-1 1 0,-2-1 0,-3 0 0,0 0 0,-1 0 0,3 1 0,3 1 0,-2-1 0,4-2 0,-3 1 0,1 0 0,0 2 0,-1 0 0,-2-1 0,0-1 0,-1-1 0,1 1 0,-1 2 0,1 0 0,0 0 0,1 0 0,-1 0 0,1 0 0,1 0 0,0 0 0,1 0 0,1 0 0,0 0 0,0 0 0,-1 0 0,1 0 0,2 0 0,-3 0 0,2 0 0,-3 0 0,2-2 0,0-1 0,2 1 0,2 0 0,2 2 0,2 0 0,1 0 0,-1 0 0,1 0 0,-3 0 0,-2 0 0,-3 0 0,-1 0 0,-1 0 0,-1 0 0,-1 0 0,-1 0 0,0 0 0,0 0 0,1 0 0,0 0 0,2 0 0,-1 0 0,-1 0 0,-2 0 0,1 0 0,-1 0 0,1 0 0,-1 0 0,1 0 0,0 0 0,-1 0 0,1 0 0,-2 1 0,1 2 0,-1 3 0,0-2 0,2 2 0,-2-2 0,0 2 0,0-1 0,-2 0 0,1-1 0,1-1 0,0 1 0,0 0 0,-2 2 0,0-1 0,0 1 0,2-2 0,0 1 0,0-1 0,0 0 0,-2 1 0,0-1 0,2 0 0,0 0 0,0 0 0,0 1 0,-2-1 0,0 0 0,2 2 0,0 1 0,0 1 0,0 0 0,-2 0 0,0-2 0,0-1 0,0-1 0,0 1 0,0-1 0,0 0 0,0 0 0,0-1 0,0 3 0,0 0 0,0 2 0,0-1 0,0 0 0,0-1 0,0 1 0,0 1 0,0 1 0,0 2 0,0-4 0,0 3 0,0-3 0,0 2 0,0-1 0,0 1 0,0 0 0,0 0 0,0 0 0,-1 1 0,-2-1 0,-1 0 0,-1 0 0,0 0 0,1-1 0,0 0 0,0-1 0,0 0 0,0-2 0,-1 1 0,-1 0 0,-2 1 0,0 1 0,0 1 0,-2 0 0,0 0 0,-1 0 0,-1 0 0,1-2 0,1 0 0,-7 2 0,9-4 0,-6 4 0,8-5 0,-2 2 0,0 1 0,-1 2 0,-3 0 0,1 1 0,-2 0 0,1 0 0,-1-1 0,1 0 0,2 0 0,0-1 0,1-1 0,-2 0 0,-1 0 0,-2 0 0,0 0 0,0 0 0,-1-1 0,1 0 0,1 0 0,2 0 0,2 0 0,-1-2 0,0 1 0,-1 1 0,1-1 0,1 1 0,-1-1 0,4-1 0,-3 2 0,2 1 0,0 0 0,-3-1 0,-1 1 0,0 0 0,0 3 0,0 0 0,0-1 0,-1 1 0,1 2 0,0-1 0,1 1 0,0-2 0,2-1 0,0 0 0,0 0 0,0 0 0,0 0 0,-1 0 0,1-1 0,0 1 0,0 0 0,0 0 0,0 0 0,0-2 0,0-1 0,2-1 0,0-1 0,0 0 0,0 1 0,-2-1 0,2 0 0,0 3 0,1-3 0,-2 3 0,0-2 0,1 0 0,0 1 0,1 0 0,0-1 0,1-1 0,0 1 0,1 1 0,-2 2 0,-1 0 0,0 1 0,0 0 0,-1 0 0,-2 0 0,-1 0 0,-1 0 0,3 0 0,0 0 0,0-2 0,-2 0 0,0-1 0,1 0 0,1 0 0,0-2 0,3-1 0,-5-1 0,4 0 0,-2 0 0,0 1 0,1 0 0,-1 0 0,0 0 0,1 1 0,1-1 0,-1 1 0,0 0 0,-1-1 0,0 0 0,0 1 0,0 0 0,0 1 0,0-1 0,-2 1 0,0 0 0,-3 1 0,-1 0 0,-2 1 0,-1 1 0,1 1 0,1 0 0,1 1 0,-2-1 0,1 0 0,-4-1 0,8-1 0,-5 0 0,7 0 0,-3 2 0,-3 0 0,2 0 0,-2 0 0,-1 1 0,-1 1 0,-1 2 0,2 0 0,0 0 0,2 0 0,1-1 0,1-1 0,3 0 0,1-4 0,0 0 0,1-2 0,1-2 0,0 1 0,-2-1 0,0-1 0,-1 2 0,1 0 0,2 0 0,-2 1 0,1-2 0,-4 0 0,5 0 0,-4 1 0,4-2 0,-2 3 0,-2 1 0,-3 1 0,-2 2 0,-2 1 0,0 0 0,-2 0 0,1 0 0,2 0 0,3 0 0,3-2 0,2-1 0,0-1 0,0-2 0,0 1 0,1 1 0,-4-2 0,-6-1 0,-12-2 0,-17 5 0,-8 4 0,-19 9 0,-20 7 0,32-9 0,-18 4 0,48-12 0,-6 2 0,6-3 0,5-3 0,4-4 0,1-1 0,0 2 0,1 0 0,-1 1 0,0 1 0,2-1 0,3 0 0,1 1 0,1-1 0,3 0 0,0-1 0,3-2 0,-2 2 0,-1 1 0,-2-1 0,-1 4 0,4-4 0,-8 1 0,13-1 0,-9 1 0,8-1 0,-2 0 0,-2-2 0,0 2 0,-1 0 0,-1 1 0,0 1 0,-2-1 0,0 2 0,1 2 0,-2 1 0,0 2 0,-3 0 0,-1-2 0,-1 0 0,1-1 0,2 1 0,-1 0 0,0 2 0,1 0 0,4-2 0,2-1 0,2-3 0,1-1 0,0-1 0,1 0 0,-1 0 0,0 1 0,-2 3 0,3-5 0,-3 3 0,4-2 0,-4 0 0,0 2 0,-1 3 0,1-2 0,1 1 0,1-1 0,-1-1 0,0 1 0,-1 0 0,-1 2 0,-1 1 0,1 2 0,-1-1 0,-1 0 0,1 0 0,2-1 0,1-2 0,-1-2 0,0-1 0,-3 1 0,1 1 0,-1-2 0,-2 1 0,0-1 0,-7 0 0,7 1 0,-6-1 0,10-1 0,-4 3 0,2-3 0,3 1 0,-2-1 0,1 0 0,-2 0 0,-1 1 0,0-1 0,-1 1 0,1-1 0,-2 1 0,2 1 0,0-1 0,0 0 0,1 0 0,0 0 0,0-1 0,0-1 0,1 0 0,2 1 0,1 1 0,-1-1 0,0-2 0,-1 0 0,1 2 0,1 0 0,1 1 0,0-1 0,-2 1 0,4-2 0,-4 3 0,4-2 0,-2 1 0,-2 1 0,0 1 0,-3-1 0,-1 3 0,1-1 0,-1 1 0,0 1 0,-3 0 0,-2 2 0,-3 0 0,-1 0 0,-1-1 0,0-1 0,2-1 0,1 0 0,3 1 0,2-1 0,2-2 0,4 0 0,3-1 0,3 1 0,0-1 0,0-1 0,-1-1 0,-5-2 0,-6 0 0,-14 0 0,-12 0 0,-21 0 0,-21 0 0,-3 0 0,4 0 0,17 0 0,18 0 0,4 0 0,6 0 0,6 0 0,3 0 0,6 0 0,2 0 0,3 0 0,1 0 0,1 0 0,1 0 0,-3 0 0,0 0 0,2 0 0,1 0 0,2 0 0,0 0 0,-2 0 0,5 0 0,-3 0 0,4 0 0,-3 0 0,-3 0 0,0 0 0,-3 0 0,-1 0 0,-1 0 0,-2 0 0,-3 0 0,2 0 0,-2 0 0,2 0 0,-2 0 0,-1 0 0,-2 0 0,0 0 0,1 0 0,3 0 0,0 0 0,0 0 0,2 0 0,2 0 0,3 0 0,4 0 0,0 0 0,2 0 0,0 0 0,1 0 0,2 0 0,-2 0 0,3 0 0,-2 0 0,3 0 0,-2 0 0,0 0 0,0 0 0,-2 0 0,-1 0 0,-1 0 0,-1 0 0,2 0 0,-1 0 0,1 0 0,0 0 0,-1 0 0,1 0 0,-1 0 0,-3 0 0,0 0 0,-2 0 0,-1 0 0,0 0 0,2 0 0,1 0 0,0-2 0,0-1 0,-1 1 0,1-1 0,0 3 0,-10 0 0,9-2 0,-9-1 0,11 1 0,-3 0 0,2 2 0,0 0 0,0 0 0,1 0 0,-2 0 0,3 0 0,1 0 0,1 0 0,-1 0 0,-2 0 0,-1 0 0,1 0 0,-1 0 0,0 0 0,-2 0 0,0 0 0,2 0 0,0 0 0,1 0 0,-1 0 0,2 0 0,2-2 0,-1-1 0,1-1 0,-2 0 0,0 1 0,-4-3 0,7 4 0,-3-2 0,7 2 0,-4 0 0,-1-1 0,1-1 0,-2 1 0,1-2 0,-3 0 0,0 0 0,0-2 0,1 1 0,-1 0 0,0 1 0,-1-1 0,1 0 0,1 0 0,0-1 0,0 1 0,0 0 0,2-1 0,-1 0 0,1 0 0,-2 0 0,1 0 0,1 2 0,-2-2 0,2 0 0,-2 1 0,4 0 0,0 1 0,1 1 0,-3-3 0,1 2 0,0-2 0,2 3 0,2-1 0,0 1 0,-1 1 0,0-1 0,0 1 0,0-2 0,2 1 0,-2-1 0,0 0 0,-1 1 0,0-1 0,-1-1 0,-2 1 0,0-2 0,-1 1 0,-1-2 0,0 1 0,0 0 0,1 0 0,1 0 0,0-2 0,1 2 0,0-2 0,3 4 0,-1-4 0,5 3 0,-1-3 0,2 1 0,-2-1 0,2 0 0,-3 0 0,0 1 0,1 1 0,-2-1 0,-1-1 0,-1 0 0,0 0 0,-1 1 0,1 0 0,1-1 0,1 0 0,1 1 0,1 1 0,0 1 0,0 1 0,0-1 0,2 1 0,0 0 0,2-1 0,0 0 0,0 0 0,0 0 0,1 1 0,1-1 0,1-1 0,1-2 0,-1 2 0,1 0 0,0 0 0,0 2 0,-1-1 0,-2-1 0,1 2 0,0-1 0,2-3 0,1-3 0,-1 2 0,0-3 0,-2 7 0,1-3 0,0 0 0,-1 0 0,-1 1 0,1 1 0,0 3 0,0 1 0,-1 0 0,1 1 0,-1-1 0,1 0 0,1-1 0,1 0 0,0-1 0,1 0 0,0-1 0,0 0 0,1 1 0,-2 1 0,0-1 0,0 2 0,0 0 0,-1 0 0,1 1 0,0 0 0,0 2 0,1 0 0,0 0 0,1 0 0,-3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01:33:5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1650 24575,'38'0'0,"-10"0"0,-16 0 0,6 0 0,-7 0 0,9 0 0,-10 0 0,0 0 0,3 0 0,-1 0 0,-1 0 0,0 0 0,0 0 0,0 0 0,0 0 0,-2 0 0,-1 0 0,0 0 0,0 0 0,0 0 0,0 0 0,0 0 0,0 0 0,0 0 0,0 0 0,0 0 0,0 0 0,0 0 0,0 0 0,2 0 0,0 0 0,1 0 0,5 0 0,-6 0 0,8 0 0,-5 0 0,4 0 0,0 0 0,0 0 0,1 0 0,-1 0 0,-1 0 0,0 0 0,-1 0 0,0 0 0,0 0 0,1 1 0,3 1 0,2 1 0,1 0 0,1-2 0,1-1 0,1 0 0,0 0 0,-2 0 0,1 0 0,-1 0 0,1 2 0,-1 0 0,2 1 0,2-1 0,1-2 0,0 0 0,1 0 0,1 0 0,6 5 0,-12-1 0,7 3 0,-12-2 0,3 3 0,1 0 0,0 1 0,-1-1 0,3-3 0,3-3 0,9-2 0,7 0 0,6-2 0,5-1 0,0 0 0,-2 0 0,-7 1 0,-10 2 0,-4 0 0,-3 0 0,2 0 0,-10 0 0,0 0 0,-12 0 0,0 0 0,-1 0 0,0 0 0,-1 0 0,0 0 0,1 0 0,1 0 0,3 0 0,3 0 0,2 0 0,-3 0 0,2 0 0,-5 0 0,4 0 0,-2 0 0,-3 0 0,2 0 0,0 0 0,2 0 0,3 0 0,-2 0 0,0 0 0,-1 0 0,-1 0 0,0 0 0,-2 0 0,0 0 0,-2 0 0,-1 0 0,1 0 0,2 0 0,-1 0 0,0 0 0,-1 0 0,-1 0 0,0 0 0,0 0 0,-2 0 0,0 0 0,-1 0 0,1 0 0,2 0 0,-1 0 0,1 0 0,0 0 0,1 0 0,-1 0 0,0 0 0,0 0 0,1 0 0,2 0 0,0 0 0,3 0 0,2 0 0,0 0 0,2 0 0,-2 0 0,0 0 0,-3 0 0,0 0 0,0 0 0,-2 0 0,-1 0 0,-2 0 0,0-3 0,6-3 0,-6 1 0,8 0 0,-5 3 0,2-1 0,2 1 0,-1-1 0,-1 3 0,2 0 0,-2-2 0,1 0 0,2-1 0,-3-1 0,-2 1 0,2 1 0,11 1 0,-6 1 0,15 0 0,-8 0 0,24-5 0,-19 4 0,15-4 0,-26 5 0,4 0 0,-3-1 0,-2-1 0,-2-1 0,-2 0 0,1 2 0,0 1 0,1-1 0,2-2 0,0 1 0,-1-1 0,1 1 0,-2-1 0,-1 1 0,1-1 0,-1 3 0,2 0 0,1-2 0,1-1 0,6-1 0,3-4 0,6 2 0,1-2 0,6-3 0,-13 4 0,7-3 0,-16 5 0,4-2 0,-3-1 0,-3 1 0,0 0 0,-1-1 0,-4 1 0,-2 0 0,-2 3 0,1 3 0,6 1 0,5 0 0,6-2 0,0-1 0,-2 0 0,-3-1 0,-2 1 0,-1-2 0,0 0 0,-1 0 0,-1 1 0,-1-2 0,-1 1 0,-2 0 0,2 0 0,-5 3 0,1-3 0,-1 3 0,2-1 0,1-1 0,1 1 0,-1-2 0,1 0 0,-1 0 0,1 1 0,0-1 0,-1 2 0,0-1 0,0 1 0,-1-1 0,1 0 0,1-1 0,0 1 0,1-1 0,0-1 0,0 0 0,1 0 0,1 0 0,-1 1 0,0-1 0,0-2 0,1 1 0,5-7 0,-4 8 0,7-8 0,-8 6 0,4-2 0,-3 0 0,0 1 0,-2-1 0,0 0 0,-1 0 0,0 0 0,2 0 0,-2 0 0,1 1 0,-1-1 0,0 2 0,0 0 0,-2 3 0,-2 0 0,1 1 0,-1 0 0,1 1 0,1 0 0,-1 0 0,1-1 0,1 1 0,-1-1 0,1-1 0,-2 2 0,-1-1 0,-2 1 0,2 0 0,-3 1 0,2 0 0,-3 0 0,1-3 0,1 1 0,0 0 0,0-1 0,1 0 0,-1 0 0,0 1 0,0-1 0,0 1 0,-1-1 0,-1 0 0,-1 1 0,-1-1 0,0 2 0,0 1 0,0 1 0,-1-1 0,0 0 0,-1 0 0,2 0 0,0 0 0,0 0 0,1-1 0,3-3 0,-2 5 0,3-3 0,-3 4 0,2-2 0,-1-1 0,1 1 0,0-2 0,0 1 0,1-3 0,0 0 0,1 0 0,2 0 0,1 0 0,-1 0 0,-2-1 0,-1 1 0,-1 1 0,0 2 0,0 1 0,0 0 0,0-2 0,0-1 0,-2 2 0,0 0 0,0-2 0,0-1 0,1-2 0,1-3 0,0-4 0,3-2 0,-5 3 0,2 1 0,-4 6 0,1-1 0,3 1 0,1-2 0,3-3 0,3 0 0,3-3 0,6-1 0,-8 6 0,4-4 0,-11 9 0,1-1 0,-2-1 0,-1 3 0,2-4 0,2 1 0,1-1 0,2-3 0,0-1 0,2-1 0,2 0 0,-1-1 0,-1 1 0,-1 1 0,-1 1 0,0 2 0,-2 1 0,-2 1 0,1 0 0,-1-1 0,1 1 0,0 0 0,0 1 0,0-1 0,1-3 0,-1 1 0,1-2 0,-3 3 0,0-2 0,-3 3 0,2 0 0,0 1 0,0-1 0,0 0 0,1 0 0,-2 0 0,0 2 0,-2 1 0,-1-1 0,0 1 0,-1 0 0,1-1 0,0 1 0,0-1 0,2 0 0,0-1 0,0-1 0,0 0 0,0-1 0,0 1 0,-1 0 0,-1 3 0,-1-1 0,0 1 0,0-1 0,2 1 0,-1 1 0,2-1 0,-2 2 0,-1-2 0,1-1 0,1 3 0,-1 0 0,1 2 0,-1 0 0,-1 0 0,2-1 0,-1-1 0,1-1 0,0 1 0,-1 1 0,-1 1 0,1 0 0,-1 0 0,1 0 0,1 0 0,1-2 0,3 0 0,-2-1 0,2 1 0,-3 2 0,0-2 0,0 0 0,-1-1 0,0 0 0,2 1 0,-2 0 0,0 0 0,0 0 0,-1 0 0,0-1 0,1 1 0,0 1 0,1 1 0,-1-1 0,0-2 0,0 1 0,0 0 0,0 1 0,1 1 0,-1-2 0,0 0 0,1 0 0,0-2 0,1 1 0,3-3 0,-4 3 0,10-1 0,-11 2 0,11-1 0,-8 1 0,3-2 0,-1 1 0,-2 1 0,0-1 0,1 1 0,-1-1 0,1 0 0,2-1 0,-1 2 0,2-1 0,-1 1 0,0 0 0,1-1 0,-1-1 0,0 1 0,1 1 0,-1-2 0,1 1 0,1-1 0,-1 0 0,1 1 0,-1-1 0,1 1 0,-2 0 0,1-3 0,-3 5 0,3-5 0,-1 3 0,3-1 0,-1-1 0,2 0 0,0-2 0,-1 1 0,1-1 0,-1 1 0,0 1 0,-3 0 0,0 1 0,-2 0 0,-1 2 0,0 0 0,1-1 0,2 1 0,-1-2 0,1 1 0,-3 1 0,0 0 0,-1 1 0,-2-1 0,-3 0 0,0 0 0,-1 0 0,3 1 0,3 1 0,-2-1 0,4-2 0,-3 1 0,1 0 0,0 2 0,-1 0 0,-2-1 0,0-1 0,-1-1 0,1 1 0,-1 2 0,1 0 0,0 0 0,1 0 0,-1 0 0,1 0 0,1 0 0,0 0 0,1 0 0,1 0 0,0 0 0,0 0 0,-1 0 0,1 0 0,2 0 0,-3 0 0,2 0 0,-3 0 0,2-2 0,0-1 0,2 1 0,2 0 0,2 2 0,2 0 0,1 0 0,-1 0 0,1 0 0,-3 0 0,-2 0 0,-3 0 0,-1 0 0,-1 0 0,-1 0 0,-1 0 0,-1 0 0,0 0 0,0 0 0,1 0 0,0 0 0,2 0 0,-1 0 0,-1 0 0,-2 0 0,1 0 0,-1 0 0,1 0 0,-1 0 0,1 0 0,0 0 0,-1 0 0,1 0 0,-2 1 0,1 2 0,-1 3 0,0-2 0,2 2 0,-2-2 0,0 2 0,0-1 0,-2 0 0,1-1 0,1-1 0,0 1 0,0 0 0,-2 2 0,0-1 0,0 1 0,2-2 0,0 1 0,0-1 0,0 0 0,-2 1 0,0-1 0,2 0 0,0 0 0,0 0 0,0 1 0,-2-1 0,0 0 0,2 2 0,0 1 0,0 1 0,0 0 0,-2 0 0,0-2 0,0-1 0,0-1 0,0 1 0,0-1 0,0 0 0,0 0 0,0-1 0,0 3 0,0 0 0,0 2 0,0-1 0,0 0 0,0-1 0,0 1 0,0 1 0,0 1 0,0 2 0,0-4 0,0 3 0,0-3 0,0 2 0,0-1 0,0 1 0,0 0 0,0 0 0,0 0 0,-1 1 0,-2-1 0,-1 0 0,-1 0 0,0 0 0,1-1 0,0 0 0,0-1 0,0 0 0,0-2 0,-1 1 0,-1 0 0,-2 1 0,0 1 0,0 1 0,-2 0 0,0 0 0,-1 0 0,-1 0 0,1-2 0,1 0 0,-7 2 0,9-4 0,-6 4 0,8-5 0,-2 2 0,0 1 0,-1 2 0,-3 0 0,1 1 0,-2 0 0,1 0 0,-1-1 0,1 0 0,2 0 0,0-1 0,1-1 0,-2 0 0,-1 0 0,-2 0 0,0 0 0,0 0 0,-1-1 0,1 0 0,1 0 0,2 0 0,2 0 0,-1-2 0,0 1 0,-1 1 0,1-1 0,1 1 0,-1-1 0,4-1 0,-3 2 0,2 1 0,0 0 0,-3-1 0,-1 1 0,0 0 0,0 3 0,0 0 0,0-1 0,-1 1 0,1 2 0,0-1 0,1 1 0,0-2 0,2-1 0,0 0 0,0 0 0,0 0 0,0 0 0,-1 0 0,1-1 0,0 1 0,0 0 0,0 0 0,0 0 0,0-2 0,0-1 0,2-1 0,0-1 0,0 0 0,0 1 0,-2-1 0,2 0 0,0 3 0,1-3 0,-2 3 0,0-2 0,1 0 0,0 1 0,1 0 0,0-1 0,1-1 0,0 1 0,1 1 0,-2 2 0,-1 0 0,0 1 0,0 0 0,-1 0 0,-2 0 0,-1 0 0,-1 0 0,3 0 0,0 0 0,0-2 0,-2 0 0,0-1 0,1 0 0,1 0 0,0-2 0,3-1 0,-5-1 0,4 0 0,-2 0 0,0 1 0,1 0 0,-1 0 0,0 0 0,1 1 0,1-1 0,-1 1 0,0 0 0,-1-1 0,0 0 0,0 1 0,0 0 0,0 1 0,0-1 0,-2 1 0,0 0 0,-3 1 0,-1 0 0,-2 1 0,-1 1 0,1 1 0,1 0 0,1 1 0,-2-1 0,1 0 0,-4-1 0,8-1 0,-5 0 0,7 0 0,-3 2 0,-3 0 0,2 0 0,-2 0 0,-1 1 0,-1 1 0,-1 2 0,2 0 0,0 0 0,2 0 0,1-1 0,1-1 0,3 0 0,1-4 0,0 0 0,1-2 0,1-2 0,0 1 0,-2-1 0,0-1 0,-1 2 0,1 0 0,2 0 0,-2 1 0,1-2 0,-4 0 0,5 0 0,-4 1 0,4-2 0,-2 3 0,-2 1 0,-3 1 0,-2 2 0,-2 1 0,0 0 0,-2 0 0,1 0 0,2 0 0,3 0 0,3-2 0,2-1 0,0-1 0,0-2 0,0 1 0,1 1 0,-4-2 0,-6-1 0,-12-2 0,-17 5 0,-8 4 0,-19 9 0,-20 7 0,32-9 0,-18 4 0,48-12 0,-6 2 0,6-3 0,5-3 0,4-4 0,1-1 0,0 2 0,1 0 0,-1 1 0,0 1 0,2-1 0,3 0 0,1 1 0,1-1 0,3 0 0,0-1 0,3-2 0,-2 2 0,-1 1 0,-2-1 0,-1 4 0,4-4 0,-8 1 0,13-1 0,-9 1 0,8-1 0,-2 0 0,-2-2 0,0 2 0,-1 0 0,-1 1 0,0 1 0,-2-1 0,0 2 0,1 2 0,-2 1 0,0 2 0,-3 0 0,-1-2 0,-1 0 0,1-1 0,2 1 0,-1 0 0,0 2 0,1 0 0,4-2 0,2-1 0,2-3 0,1-1 0,0-1 0,1 0 0,-1 0 0,0 1 0,-2 3 0,3-5 0,-3 3 0,4-2 0,-4 0 0,0 2 0,-1 3 0,1-2 0,1 1 0,1-1 0,-1-1 0,0 1 0,-1 0 0,-1 2 0,-1 1 0,1 2 0,-1-1 0,-1 0 0,1 0 0,2-1 0,1-2 0,-1-2 0,0-1 0,-3 1 0,1 1 0,-1-2 0,-2 1 0,0-1 0,-7 0 0,7 1 0,-6-1 0,10-1 0,-4 3 0,2-3 0,3 1 0,-2-1 0,1 0 0,-2 0 0,-1 1 0,0-1 0,-1 1 0,1-1 0,-2 1 0,2 1 0,0-1 0,0 0 0,1 0 0,0 0 0,0-1 0,0-1 0,1 0 0,2 1 0,1 1 0,-1-1 0,0-2 0,-1 0 0,1 2 0,1 0 0,1 1 0,0-1 0,-2 1 0,4-2 0,-4 3 0,4-2 0,-2 1 0,-2 1 0,0 1 0,-3-1 0,-1 3 0,1-1 0,-1 1 0,0 1 0,-3 0 0,-2 2 0,-3 0 0,-1 0 0,-1-1 0,0-1 0,2-1 0,1 0 0,3 1 0,2-1 0,2-2 0,4 0 0,3-1 0,3 1 0,0-1 0,0-1 0,-1-1 0,-5-2 0,-6 0 0,-14 0 0,-12 0 0,-21 0 0,-21 0 0,-3 0 0,4 0 0,17 0 0,18 0 0,4 0 0,6 0 0,6 0 0,3 0 0,6 0 0,2 0 0,3 0 0,1 0 0,1 0 0,1 0 0,-3 0 0,0 0 0,2 0 0,1 0 0,2 0 0,0 0 0,-2 0 0,5 0 0,-3 0 0,4 0 0,-3 0 0,-3 0 0,0 0 0,-3 0 0,-1 0 0,-1 0 0,-2 0 0,-3 0 0,2 0 0,-2 0 0,2 0 0,-2 0 0,-1 0 0,-2 0 0,0 0 0,1 0 0,3 0 0,0 0 0,0 0 0,2 0 0,2 0 0,3 0 0,4 0 0,0 0 0,2 0 0,0 0 0,1 0 0,2 0 0,-2 0 0,3 0 0,-2 0 0,3 0 0,-2 0 0,0 0 0,0 0 0,-2 0 0,-1 0 0,-1 0 0,-1 0 0,2 0 0,-1 0 0,1 0 0,0 0 0,-1 0 0,1 0 0,-1 0 0,-3 0 0,0 0 0,-2 0 0,-1 0 0,0 0 0,2 0 0,1 0 0,0-2 0,0-1 0,-1 1 0,1-1 0,0 3 0,-10 0 0,9-2 0,-9-1 0,11 1 0,-3 0 0,2 2 0,0 0 0,0 0 0,1 0 0,-2 0 0,3 0 0,1 0 0,1 0 0,-1 0 0,-2 0 0,-1 0 0,1 0 0,-1 0 0,0 0 0,-2 0 0,0 0 0,2 0 0,0 0 0,1 0 0,-1 0 0,2 0 0,2-2 0,-1-1 0,1-1 0,-2 0 0,0 1 0,-4-3 0,7 4 0,-3-2 0,7 2 0,-4 0 0,-1-1 0,1-1 0,-2 1 0,1-2 0,-3 0 0,0 0 0,0-2 0,1 1 0,-1 0 0,0 1 0,-1-1 0,1 0 0,1 0 0,0-1 0,0 1 0,0 0 0,2-1 0,-1 0 0,1 0 0,-2 0 0,1 0 0,1 2 0,-2-2 0,2 0 0,-2 1 0,4 0 0,0 1 0,1 1 0,-3-3 0,1 2 0,0-2 0,2 3 0,2-1 0,0 1 0,-1 1 0,0-1 0,0 1 0,0-2 0,2 1 0,-2-1 0,0 0 0,-1 1 0,0-1 0,-1-1 0,-2 1 0,0-2 0,-1 1 0,-1-2 0,0 1 0,0 0 0,1 0 0,1 0 0,0-2 0,1 2 0,0-2 0,3 4 0,-1-4 0,5 3 0,-1-3 0,2 1 0,-2-1 0,2 0 0,-3 0 0,0 1 0,1 1 0,-2-1 0,-1-1 0,-1 0 0,0 0 0,-1 1 0,1 0 0,1-1 0,1 0 0,1 1 0,1 1 0,0 1 0,0 1 0,0-1 0,2 1 0,0 0 0,2-1 0,0 0 0,0 0 0,0 0 0,1 1 0,1-1 0,1-1 0,1-2 0,-1 2 0,1 0 0,0 0 0,0 2 0,-1-1 0,-2-1 0,1 2 0,0-1 0,2-3 0,1-3 0,-1 2 0,0-3 0,-2 7 0,1-3 0,0 0 0,-1 0 0,-1 1 0,1 1 0,0 3 0,0 1 0,-1 0 0,1 1 0,-1-1 0,1 0 0,1-1 0,1 0 0,0-1 0,1 0 0,0-1 0,0 0 0,1 1 0,-2 1 0,0-1 0,0 2 0,0 0 0,-1 0 0,1 1 0,0 0 0,0 2 0,1 0 0,0 0 0,1 0 0,-3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8FBB38-6B67-904E-BEF7-D0DB775D5B14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EBDB5-A35F-A249-9287-9E54449B8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62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Punchline at the beginning </a:t>
            </a:r>
            <a:r>
              <a:rPr lang="en-US" baseline="0" dirty="0">
                <a:sym typeface="Wingdings" panose="05000000000000000000" pitchFamily="2" charset="2"/>
              </a:rPr>
              <a:t> take-home message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Don’t say “you may not </a:t>
            </a:r>
            <a:r>
              <a:rPr lang="en-US" baseline="0" dirty="0" err="1">
                <a:sym typeface="Wingdings" panose="05000000000000000000" pitchFamily="2" charset="2"/>
              </a:rPr>
              <a:t>kwow</a:t>
            </a:r>
            <a:r>
              <a:rPr lang="en-US" baseline="0" dirty="0">
                <a:sym typeface="Wingdings" panose="05000000000000000000" pitchFamily="2" charset="2"/>
              </a:rPr>
              <a:t>…”</a:t>
            </a:r>
          </a:p>
          <a:p>
            <a:r>
              <a:rPr lang="en-US" baseline="0" dirty="0" err="1">
                <a:sym typeface="Wingdings" panose="05000000000000000000" pitchFamily="2" charset="2"/>
              </a:rPr>
              <a:t>Paleoseism</a:t>
            </a:r>
            <a:r>
              <a:rPr lang="en-US" baseline="0" dirty="0">
                <a:sym typeface="Wingdings" panose="05000000000000000000" pitchFamily="2" charset="2"/>
              </a:rPr>
              <a:t> – limited places with </a:t>
            </a:r>
            <a:r>
              <a:rPr lang="en-US" baseline="0" dirty="0" err="1">
                <a:sym typeface="Wingdings" panose="05000000000000000000" pitchFamily="2" charset="2"/>
              </a:rPr>
              <a:t>conti</a:t>
            </a:r>
            <a:r>
              <a:rPr lang="en-US" baseline="0" dirty="0">
                <a:sym typeface="Wingdings" panose="05000000000000000000" pitchFamily="2" charset="2"/>
              </a:rPr>
              <a:t>. Depo. And </a:t>
            </a:r>
            <a:r>
              <a:rPr lang="en-US" baseline="0" dirty="0" err="1">
                <a:sym typeface="Wingdings" panose="05000000000000000000" pitchFamily="2" charset="2"/>
              </a:rPr>
              <a:t>dif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interp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02BD7-0483-43AD-B31B-CDE93D708F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51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itchFamily="34" charset="0"/>
                <a:ea typeface="ＭＳ Ｐゴシック" pitchFamily="34" charset="-128"/>
              </a:rPr>
              <a:t>25 km square dislocation patches. 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2BB31-41DD-40EC-AF30-557C172A6232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766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itchFamily="34" charset="0"/>
                <a:ea typeface="ＭＳ Ｐゴシック" pitchFamily="34" charset="-128"/>
              </a:rPr>
              <a:t>25 km square dislocation patches. 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2BB31-41DD-40EC-AF30-557C172A6232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95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itchFamily="34" charset="0"/>
                <a:ea typeface="ＭＳ Ｐゴシック" pitchFamily="34" charset="-128"/>
              </a:rPr>
              <a:t>25 km square dislocation patches. 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2BB31-41DD-40EC-AF30-557C172A6232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420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itchFamily="34" charset="0"/>
                <a:ea typeface="ＭＳ Ｐゴシック" pitchFamily="34" charset="-128"/>
              </a:rPr>
              <a:t>25 km square dislocation patches. 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2BB31-41DD-40EC-AF30-557C172A6232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0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itchFamily="34" charset="0"/>
                <a:ea typeface="ＭＳ Ｐゴシック" pitchFamily="34" charset="-128"/>
              </a:rPr>
              <a:t>25 km square dislocation patches. 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2BB31-41DD-40EC-AF30-557C172A6232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187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itchFamily="34" charset="0"/>
                <a:ea typeface="ＭＳ Ｐゴシック" pitchFamily="34" charset="-128"/>
              </a:rPr>
              <a:t>25 km square dislocation patches. 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2BB31-41DD-40EC-AF30-557C172A6232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984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that we can never</a:t>
            </a:r>
            <a:r>
              <a:rPr lang="en-US" baseline="0" dirty="0"/>
              <a:t> know slip at a point, but we can bound the integral over the entire fault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B623E-3AD7-4EB8-872B-A510742649D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24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</a:t>
            </a:r>
            <a:r>
              <a:rPr lang="en-US" baseline="0" dirty="0"/>
              <a:t> up slide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B5DAE-11C3-41CE-8A54-8446E959352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0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Punchline at the beginning </a:t>
            </a:r>
            <a:r>
              <a:rPr lang="en-US" baseline="0" dirty="0">
                <a:sym typeface="Wingdings" panose="05000000000000000000" pitchFamily="2" charset="2"/>
              </a:rPr>
              <a:t> take-home message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Don’t say “you may not </a:t>
            </a:r>
            <a:r>
              <a:rPr lang="en-US" baseline="0" dirty="0" err="1">
                <a:sym typeface="Wingdings" panose="05000000000000000000" pitchFamily="2" charset="2"/>
              </a:rPr>
              <a:t>kwow</a:t>
            </a:r>
            <a:r>
              <a:rPr lang="en-US" baseline="0" dirty="0">
                <a:sym typeface="Wingdings" panose="05000000000000000000" pitchFamily="2" charset="2"/>
              </a:rPr>
              <a:t>…”</a:t>
            </a:r>
          </a:p>
          <a:p>
            <a:r>
              <a:rPr lang="en-US" baseline="0" dirty="0" err="1">
                <a:sym typeface="Wingdings" panose="05000000000000000000" pitchFamily="2" charset="2"/>
              </a:rPr>
              <a:t>Paleoseism</a:t>
            </a:r>
            <a:r>
              <a:rPr lang="en-US" baseline="0" dirty="0">
                <a:sym typeface="Wingdings" panose="05000000000000000000" pitchFamily="2" charset="2"/>
              </a:rPr>
              <a:t> – limited places with </a:t>
            </a:r>
            <a:r>
              <a:rPr lang="en-US" baseline="0" dirty="0" err="1">
                <a:sym typeface="Wingdings" panose="05000000000000000000" pitchFamily="2" charset="2"/>
              </a:rPr>
              <a:t>conti</a:t>
            </a:r>
            <a:r>
              <a:rPr lang="en-US" baseline="0" dirty="0">
                <a:sym typeface="Wingdings" panose="05000000000000000000" pitchFamily="2" charset="2"/>
              </a:rPr>
              <a:t>. Depo. And </a:t>
            </a:r>
            <a:r>
              <a:rPr lang="en-US" baseline="0" dirty="0" err="1">
                <a:sym typeface="Wingdings" panose="05000000000000000000" pitchFamily="2" charset="2"/>
              </a:rPr>
              <a:t>dif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interp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02BD7-0483-43AD-B31B-CDE93D708F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12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13f3edcdd_1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613f3edcdd_1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238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13f3edcdd_7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613f3edcdd_7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0686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13f3edcdd_7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g613f3edcdd_7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6" name="Google Shape;556;g613f3edcdd_7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15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1389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BED7F-9332-274E-9719-627DF938628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33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velocity field from Ellis et al., does not take viscoelastic effects following the 1976 earthquake into account! Could be biasing the velocity field.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BED7F-9332-274E-9719-627DF938628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06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BED7F-9332-274E-9719-627DF938628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23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itchFamily="34" charset="0"/>
                <a:ea typeface="ＭＳ Ｐゴシック" pitchFamily="34" charset="-128"/>
              </a:rPr>
              <a:t>25 km square dislocation patches. 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2BB31-41DD-40EC-AF30-557C172A6232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279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67DE-A731-9E4B-ACD6-4F1F3518FCA7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60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67DE-A731-9E4B-ACD6-4F1F3518FCA7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67DE-A731-9E4B-ACD6-4F1F3518FCA7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10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337F-A799-4847-9656-21A02BC2BB73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9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337F-A799-4847-9656-21A02BC2BB73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0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337F-A799-4847-9656-21A02BC2BB73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32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337F-A799-4847-9656-21A02BC2BB73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58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337F-A799-4847-9656-21A02BC2BB73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01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337F-A799-4847-9656-21A02BC2BB73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62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337F-A799-4847-9656-21A02BC2BB73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227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337F-A799-4847-9656-21A02BC2BB73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8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67DE-A731-9E4B-ACD6-4F1F3518FCA7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0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337F-A799-4847-9656-21A02BC2BB73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46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337F-A799-4847-9656-21A02BC2BB73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176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337F-A799-4847-9656-21A02BC2BB73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763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47056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68119" y="5206056"/>
            <a:ext cx="5674998" cy="63378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1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379236" y="5839841"/>
            <a:ext cx="5655970" cy="6201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ColorBlackText_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206" y="5380933"/>
            <a:ext cx="2833047" cy="80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828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6" y="1431929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005F83"/>
                </a:solidFill>
                <a:latin typeface="Orgon Slab Light"/>
                <a:cs typeface="Orgon Slab Light"/>
              </a:defRPr>
            </a:lvl1pPr>
            <a:lvl2pPr>
              <a:defRPr sz="2000" b="0" i="0" baseline="0">
                <a:solidFill>
                  <a:srgbClr val="005F83"/>
                </a:solidFill>
                <a:latin typeface="Orgon Slab Light"/>
                <a:cs typeface="Orgon Slab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005F83"/>
                </a:solidFill>
                <a:latin typeface="Orgon Slab Light"/>
                <a:cs typeface="Orgon Slab Light"/>
              </a:defRPr>
            </a:lvl3pPr>
            <a:lvl4pPr>
              <a:defRPr sz="1600" b="0" i="0" baseline="0">
                <a:solidFill>
                  <a:srgbClr val="005F83"/>
                </a:solidFill>
                <a:latin typeface="Orgon Slab Light"/>
                <a:cs typeface="Orgon Slab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005F83"/>
                </a:solidFill>
                <a:latin typeface="Orgon Slab Light"/>
                <a:cs typeface="Orgon Slab Light"/>
              </a:defRPr>
            </a:lvl5pPr>
          </a:lstStyle>
          <a:p>
            <a:pPr lvl="0"/>
            <a:r>
              <a:rPr lang="en-US" dirty="0"/>
              <a:t>Bulleted content here (</a:t>
            </a:r>
            <a:r>
              <a:rPr lang="en-US" dirty="0" err="1"/>
              <a:t>Orgon</a:t>
            </a:r>
            <a:r>
              <a:rPr lang="en-US" dirty="0"/>
              <a:t> Slab Light,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Light,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Light,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Light,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Light, 14)</a:t>
            </a:r>
          </a:p>
        </p:txBody>
      </p:sp>
      <p:sp>
        <p:nvSpPr>
          <p:cNvPr id="18" name="L-Shape 17"/>
          <p:cNvSpPr/>
          <p:nvPr userDrawn="1"/>
        </p:nvSpPr>
        <p:spPr>
          <a:xfrm flipH="1">
            <a:off x="-1" y="4"/>
            <a:ext cx="9155111" cy="6869113"/>
          </a:xfrm>
          <a:prstGeom prst="corner">
            <a:avLst>
              <a:gd name="adj1" fmla="val 3545"/>
              <a:gd name="adj2" fmla="val 3685"/>
            </a:avLst>
          </a:prstGeom>
          <a:solidFill>
            <a:srgbClr val="59B23F"/>
          </a:solidFill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CCFFCC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567" y="-41154"/>
            <a:ext cx="9155111" cy="1091021"/>
          </a:xfrm>
          <a:prstGeom prst="rect">
            <a:avLst/>
          </a:prstGeom>
          <a:solidFill>
            <a:srgbClr val="0B2F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2951" y="23836"/>
            <a:ext cx="660400" cy="1727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2" y="4820180"/>
            <a:ext cx="812800" cy="20489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0916" y="5372559"/>
            <a:ext cx="812800" cy="880533"/>
          </a:xfrm>
          <a:prstGeom prst="rect">
            <a:avLst/>
          </a:prstGeom>
        </p:spPr>
      </p:pic>
      <p:sp>
        <p:nvSpPr>
          <p:cNvPr id="2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958" y="-16932"/>
            <a:ext cx="8370643" cy="1066799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5900" b="0" i="0" baseline="0">
                <a:solidFill>
                  <a:schemeClr val="bg2"/>
                </a:solidFill>
                <a:latin typeface="Tungsten Semibold"/>
                <a:cs typeface="Tungsten Semibold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(TUNGSTEN SB 59 PT)</a:t>
            </a:r>
          </a:p>
        </p:txBody>
      </p:sp>
    </p:spTree>
    <p:extLst>
      <p:ext uri="{BB962C8B-B14F-4D97-AF65-F5344CB8AC3E}">
        <p14:creationId xmlns:p14="http://schemas.microsoft.com/office/powerpoint/2010/main" val="27428730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60B-E153-4E9A-8DD7-558E31DBAC59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6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60B-E153-4E9A-8DD7-558E31DBAC59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3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60B-E153-4E9A-8DD7-558E31DBAC59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0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60B-E153-4E9A-8DD7-558E31DBAC59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60B-E153-4E9A-8DD7-558E31DBAC59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8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67DE-A731-9E4B-ACD6-4F1F3518FCA7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93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60B-E153-4E9A-8DD7-558E31DBAC59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60B-E153-4E9A-8DD7-558E31DBAC59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9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60B-E153-4E9A-8DD7-558E31DBAC59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3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60B-E153-4E9A-8DD7-558E31DBAC59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8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60B-E153-4E9A-8DD7-558E31DBAC59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3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60B-E153-4E9A-8DD7-558E31DBAC59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2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67DE-A731-9E4B-ACD6-4F1F3518FCA7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48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67DE-A731-9E4B-ACD6-4F1F3518FCA7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92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67DE-A731-9E4B-ACD6-4F1F3518FCA7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0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67DE-A731-9E4B-ACD6-4F1F3518FCA7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8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67DE-A731-9E4B-ACD6-4F1F3518FCA7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03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67DE-A731-9E4B-ACD6-4F1F3518FCA7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7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B67DE-A731-9E4B-ACD6-4F1F3518FCA7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8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F337F-A799-4847-9656-21A02BC2BB73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2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97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E260B-E153-4E9A-8DD7-558E31DBAC59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2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28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7.jpe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9.jpe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1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6F7A-BB84-DA42-AAAE-05AD48074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InSAR and GNSS for tectonic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1B07AC-CD05-4647-95D2-F6991B46D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contributions from GETSI-SERC and UNAVCO</a:t>
            </a:r>
          </a:p>
        </p:txBody>
      </p:sp>
    </p:spTree>
    <p:extLst>
      <p:ext uri="{BB962C8B-B14F-4D97-AF65-F5344CB8AC3E}">
        <p14:creationId xmlns:p14="http://schemas.microsoft.com/office/powerpoint/2010/main" val="4258225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21FF-307E-024B-AEEE-C91EDCFF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8981"/>
          </a:xfrm>
        </p:spPr>
        <p:txBody>
          <a:bodyPr/>
          <a:lstStyle/>
          <a:p>
            <a:r>
              <a:rPr lang="en-US" dirty="0"/>
              <a:t>Steps in using InSAR for tectonics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684AC-BC73-274C-904B-1EB31637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7625"/>
            <a:ext cx="7886700" cy="47400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Process raw SAR observations to InSAR (interferograms)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interferograms to solve for time-series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39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3A1F1D7D-6D6C-414D-B859-D1635DB0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77" y="3086898"/>
            <a:ext cx="3271838" cy="3244343"/>
          </a:xfrm>
          <a:prstGeom prst="rect">
            <a:avLst/>
          </a:prstGeom>
        </p:spPr>
      </p:pic>
      <p:pic>
        <p:nvPicPr>
          <p:cNvPr id="40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0301AA85-6275-A54D-958C-1ADE1E1D9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014" y="3086897"/>
            <a:ext cx="4753616" cy="324434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F5CECE2-13D5-A342-931F-1C1C2147E1A7}"/>
              </a:ext>
            </a:extLst>
          </p:cNvPr>
          <p:cNvSpPr txBox="1"/>
          <p:nvPr/>
        </p:nvSpPr>
        <p:spPr>
          <a:xfrm>
            <a:off x="352177" y="6412656"/>
            <a:ext cx="22145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Osmanoğlu</a:t>
            </a:r>
            <a:r>
              <a:rPr lang="en-US" sz="1050" dirty="0"/>
              <a:t> et al., 2016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59239B-0EF7-0B49-B4DE-1D0966E4B2D7}"/>
              </a:ext>
            </a:extLst>
          </p:cNvPr>
          <p:cNvSpPr txBox="1"/>
          <p:nvPr/>
        </p:nvSpPr>
        <p:spPr>
          <a:xfrm>
            <a:off x="7355467" y="6412656"/>
            <a:ext cx="18835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www.ga.gov.au</a:t>
            </a:r>
            <a:r>
              <a:rPr lang="en-US" sz="105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8412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21FF-307E-024B-AEEE-C91EDCFF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8981"/>
          </a:xfrm>
        </p:spPr>
        <p:txBody>
          <a:bodyPr/>
          <a:lstStyle/>
          <a:p>
            <a:r>
              <a:rPr lang="en-US" dirty="0"/>
              <a:t>Steps in using InSAR for tectonics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684AC-BC73-274C-904B-1EB31637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7625"/>
            <a:ext cx="7886700" cy="47400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Process raw SAR observations to InSAR (interferograms)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interferograms to solve for time-series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CD84996-6A33-DF4E-ACD3-A1741FEE4A1D}"/>
              </a:ext>
            </a:extLst>
          </p:cNvPr>
          <p:cNvCxnSpPr>
            <a:cxnSpLocks/>
          </p:cNvCxnSpPr>
          <p:nvPr/>
        </p:nvCxnSpPr>
        <p:spPr>
          <a:xfrm>
            <a:off x="1150176" y="6171941"/>
            <a:ext cx="7493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9E887FF-D0F6-3945-9B8D-262B8A984D3F}"/>
              </a:ext>
            </a:extLst>
          </p:cNvPr>
          <p:cNvSpPr txBox="1"/>
          <p:nvPr/>
        </p:nvSpPr>
        <p:spPr>
          <a:xfrm>
            <a:off x="4256630" y="6334780"/>
            <a:ext cx="1225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95D9C4-B8A7-734D-A2F3-4527A8373F38}"/>
              </a:ext>
            </a:extLst>
          </p:cNvPr>
          <p:cNvCxnSpPr>
            <a:cxnSpLocks/>
          </p:cNvCxnSpPr>
          <p:nvPr/>
        </p:nvCxnSpPr>
        <p:spPr>
          <a:xfrm flipV="1">
            <a:off x="1450803" y="5683427"/>
            <a:ext cx="613775" cy="48851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F673D8-181A-5B4E-83AE-35009F82EAC8}"/>
              </a:ext>
            </a:extLst>
          </p:cNvPr>
          <p:cNvCxnSpPr>
            <a:cxnSpLocks/>
          </p:cNvCxnSpPr>
          <p:nvPr/>
        </p:nvCxnSpPr>
        <p:spPr>
          <a:xfrm flipV="1">
            <a:off x="2089628" y="5927684"/>
            <a:ext cx="613775" cy="24425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C6BDA8-34D4-7041-83BB-665D770AF271}"/>
              </a:ext>
            </a:extLst>
          </p:cNvPr>
          <p:cNvCxnSpPr>
            <a:cxnSpLocks/>
          </p:cNvCxnSpPr>
          <p:nvPr/>
        </p:nvCxnSpPr>
        <p:spPr>
          <a:xfrm flipV="1">
            <a:off x="3608408" y="5395327"/>
            <a:ext cx="613776" cy="77661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E881A0-DE11-D34B-A4EF-332A03E65EEB}"/>
              </a:ext>
            </a:extLst>
          </p:cNvPr>
          <p:cNvCxnSpPr>
            <a:cxnSpLocks/>
          </p:cNvCxnSpPr>
          <p:nvPr/>
        </p:nvCxnSpPr>
        <p:spPr>
          <a:xfrm>
            <a:off x="2759770" y="6171941"/>
            <a:ext cx="814192" cy="53548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641847-1255-EE48-912D-48C6957F3A01}"/>
              </a:ext>
            </a:extLst>
          </p:cNvPr>
          <p:cNvCxnSpPr>
            <a:cxnSpLocks/>
          </p:cNvCxnSpPr>
          <p:nvPr/>
        </p:nvCxnSpPr>
        <p:spPr>
          <a:xfrm>
            <a:off x="4292640" y="6171941"/>
            <a:ext cx="825154" cy="1628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05350-00BD-2747-A7BC-6E17F2AC0B51}"/>
              </a:ext>
            </a:extLst>
          </p:cNvPr>
          <p:cNvCxnSpPr>
            <a:cxnSpLocks/>
          </p:cNvCxnSpPr>
          <p:nvPr/>
        </p:nvCxnSpPr>
        <p:spPr>
          <a:xfrm flipV="1">
            <a:off x="5113096" y="5395327"/>
            <a:ext cx="613776" cy="77661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04F8EC-670C-2140-B746-E3F813BD3A7F}"/>
              </a:ext>
            </a:extLst>
          </p:cNvPr>
          <p:cNvCxnSpPr>
            <a:cxnSpLocks/>
          </p:cNvCxnSpPr>
          <p:nvPr/>
        </p:nvCxnSpPr>
        <p:spPr>
          <a:xfrm flipV="1">
            <a:off x="5705734" y="5927683"/>
            <a:ext cx="680322" cy="244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825732-7BA0-9940-A342-CC14936964FA}"/>
              </a:ext>
            </a:extLst>
          </p:cNvPr>
          <p:cNvCxnSpPr>
            <a:cxnSpLocks/>
          </p:cNvCxnSpPr>
          <p:nvPr/>
        </p:nvCxnSpPr>
        <p:spPr>
          <a:xfrm flipV="1">
            <a:off x="6386056" y="5395327"/>
            <a:ext cx="613776" cy="77661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703202-AA67-BC4F-A6FB-4AFABF2839E7}"/>
              </a:ext>
            </a:extLst>
          </p:cNvPr>
          <p:cNvGrpSpPr/>
          <p:nvPr/>
        </p:nvGrpSpPr>
        <p:grpSpPr>
          <a:xfrm>
            <a:off x="1450801" y="2516123"/>
            <a:ext cx="5626893" cy="2725045"/>
            <a:chOff x="1282354" y="1531696"/>
            <a:chExt cx="5383451" cy="253267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9C6F58-2D85-D64C-9302-3AB6051CE870}"/>
                </a:ext>
              </a:extLst>
            </p:cNvPr>
            <p:cNvCxnSpPr/>
            <p:nvPr/>
          </p:nvCxnSpPr>
          <p:spPr>
            <a:xfrm flipV="1">
              <a:off x="1282354" y="3575855"/>
              <a:ext cx="613775" cy="48851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B27D0B-1464-BC4B-90ED-CC9239359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40" y="3331596"/>
              <a:ext cx="613775" cy="24425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FB895F7-730B-954A-95D9-2FA8F5CD24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8792" y="3128638"/>
              <a:ext cx="613776" cy="77661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E20DBD7-5010-5844-9FF2-645A3A0AB611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3351562"/>
              <a:ext cx="814192" cy="53548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DA425D0-06D2-ED44-A30D-0323795E1E49}"/>
                </a:ext>
              </a:extLst>
            </p:cNvPr>
            <p:cNvCxnSpPr>
              <a:cxnSpLocks/>
            </p:cNvCxnSpPr>
            <p:nvPr/>
          </p:nvCxnSpPr>
          <p:spPr>
            <a:xfrm>
              <a:off x="3943348" y="3149807"/>
              <a:ext cx="825154" cy="16283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5635074-0DBF-B748-97ED-AF86E0C4C6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6760" y="2518284"/>
              <a:ext cx="613776" cy="77661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BB759C1-B583-2945-8D93-8961C4F15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0536" y="2308310"/>
              <a:ext cx="680322" cy="244258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50D577-DED3-0646-98B3-B1C5B23818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2029" y="1531696"/>
              <a:ext cx="613776" cy="77661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8A06F2-B958-2749-8C57-1181168129DF}"/>
              </a:ext>
            </a:extLst>
          </p:cNvPr>
          <p:cNvCxnSpPr>
            <a:cxnSpLocks/>
          </p:cNvCxnSpPr>
          <p:nvPr/>
        </p:nvCxnSpPr>
        <p:spPr>
          <a:xfrm>
            <a:off x="1450801" y="5241168"/>
            <a:ext cx="0" cy="93077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91EFF7-371A-644C-83E5-161D3DCAA586}"/>
              </a:ext>
            </a:extLst>
          </p:cNvPr>
          <p:cNvCxnSpPr>
            <a:cxnSpLocks/>
          </p:cNvCxnSpPr>
          <p:nvPr/>
        </p:nvCxnSpPr>
        <p:spPr>
          <a:xfrm>
            <a:off x="6999832" y="2526867"/>
            <a:ext cx="0" cy="364507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0C72E5B-3755-C24C-A498-3BD59473C09A}"/>
              </a:ext>
            </a:extLst>
          </p:cNvPr>
          <p:cNvCxnSpPr>
            <a:cxnSpLocks/>
          </p:cNvCxnSpPr>
          <p:nvPr/>
        </p:nvCxnSpPr>
        <p:spPr>
          <a:xfrm flipV="1">
            <a:off x="1150176" y="3614536"/>
            <a:ext cx="0" cy="2557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A41A4A1-D67F-E545-B9E2-9CF8469D1694}"/>
              </a:ext>
            </a:extLst>
          </p:cNvPr>
          <p:cNvSpPr txBox="1"/>
          <p:nvPr/>
        </p:nvSpPr>
        <p:spPr>
          <a:xfrm rot="16200000">
            <a:off x="-236853" y="4588605"/>
            <a:ext cx="225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Displacement</a:t>
            </a:r>
          </a:p>
        </p:txBody>
      </p:sp>
    </p:spTree>
    <p:extLst>
      <p:ext uri="{BB962C8B-B14F-4D97-AF65-F5344CB8AC3E}">
        <p14:creationId xmlns:p14="http://schemas.microsoft.com/office/powerpoint/2010/main" val="1740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21FF-307E-024B-AEEE-C91EDCFF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8981"/>
          </a:xfrm>
        </p:spPr>
        <p:txBody>
          <a:bodyPr/>
          <a:lstStyle/>
          <a:p>
            <a:r>
              <a:rPr lang="en-US" dirty="0"/>
              <a:t>Steps in using InSAR for tectonics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684AC-BC73-274C-904B-1EB31637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7626"/>
            <a:ext cx="7886700" cy="358106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Process raw SAR observations to InSAR (interferograms)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interferograms to solve for time-series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which deformation component is of interest (</a:t>
            </a:r>
            <a:r>
              <a:rPr lang="en-US" dirty="0" err="1"/>
              <a:t>coseismic</a:t>
            </a:r>
            <a:r>
              <a:rPr lang="en-US" dirty="0"/>
              <a:t>, interseismic, </a:t>
            </a:r>
            <a:r>
              <a:rPr lang="en-US" dirty="0" err="1"/>
              <a:t>postseismic</a:t>
            </a:r>
            <a:r>
              <a:rPr lang="en-US" dirty="0"/>
              <a:t>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 the relevant displacements or velocities from the time-series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C9B3ED-1F8E-5D4E-A2F8-65887B2D5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421" y="3429000"/>
            <a:ext cx="3249193" cy="31487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56C39B7-6036-B344-8F63-1CC780C5C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822" y="3435264"/>
            <a:ext cx="1608611" cy="316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9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1FC800-B937-AC4A-93EC-616ADEC7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512" y="849064"/>
            <a:ext cx="3390900" cy="3286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6DC3B9-6091-224F-AACD-32233E1FA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123" y="849064"/>
            <a:ext cx="1687667" cy="331655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8429CA-5C6D-EA45-A095-3D79D77A504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620211" y="1746069"/>
            <a:ext cx="2386577" cy="13805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0EC72A1-A5AC-C844-9C73-0609B649A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0" y="2580020"/>
            <a:ext cx="3549822" cy="14637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FA57D-BC4B-2741-B32C-67AA92A31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9" y="1009234"/>
            <a:ext cx="3536813" cy="14736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F33230-E364-CE47-B880-D514B63178EE}"/>
              </a:ext>
            </a:extLst>
          </p:cNvPr>
          <p:cNvSpPr txBox="1"/>
          <p:nvPr/>
        </p:nvSpPr>
        <p:spPr>
          <a:xfrm rot="855525">
            <a:off x="4877643" y="893818"/>
            <a:ext cx="8338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 155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13AE0-08C0-6D46-BE00-80BE4B61544E}"/>
              </a:ext>
            </a:extLst>
          </p:cNvPr>
          <p:cNvSpPr txBox="1"/>
          <p:nvPr/>
        </p:nvSpPr>
        <p:spPr>
          <a:xfrm rot="1208332">
            <a:off x="5946345" y="1311449"/>
            <a:ext cx="8338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 153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C0EED-F099-6047-A089-E5633F9DE7E9}"/>
              </a:ext>
            </a:extLst>
          </p:cNvPr>
          <p:cNvSpPr txBox="1"/>
          <p:nvPr/>
        </p:nvSpPr>
        <p:spPr>
          <a:xfrm rot="3257034">
            <a:off x="8213011" y="1716671"/>
            <a:ext cx="8338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 152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DBE70A-A13E-7A41-8E10-5884CE9AC68C}"/>
              </a:ext>
            </a:extLst>
          </p:cNvPr>
          <p:cNvGrpSpPr/>
          <p:nvPr/>
        </p:nvGrpSpPr>
        <p:grpSpPr>
          <a:xfrm>
            <a:off x="3944832" y="2840367"/>
            <a:ext cx="602620" cy="1260649"/>
            <a:chOff x="5188226" y="3847472"/>
            <a:chExt cx="803494" cy="1680864"/>
          </a:xfrm>
        </p:grpSpPr>
        <p:pic>
          <p:nvPicPr>
            <p:cNvPr id="16" name="Content Placeholder 6">
              <a:extLst>
                <a:ext uri="{FF2B5EF4-FFF2-40B4-BE49-F238E27FC236}">
                  <a16:creationId xmlns:a16="http://schemas.microsoft.com/office/drawing/2014/main" id="{28B103CC-E9F4-7742-A22F-62A7ABA99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7072" t="20377" r="70312" b="54638"/>
            <a:stretch/>
          </p:blipFill>
          <p:spPr>
            <a:xfrm>
              <a:off x="5188226" y="3847472"/>
              <a:ext cx="199749" cy="144014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134116-05D6-D34E-89F3-CC9FA12DC51F}"/>
                </a:ext>
              </a:extLst>
            </p:cNvPr>
            <p:cNvSpPr txBox="1"/>
            <p:nvPr/>
          </p:nvSpPr>
          <p:spPr>
            <a:xfrm>
              <a:off x="5334157" y="3847472"/>
              <a:ext cx="58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 cm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D1A1D7-96A4-744E-833F-9A3856F462A7}"/>
                </a:ext>
              </a:extLst>
            </p:cNvPr>
            <p:cNvSpPr txBox="1"/>
            <p:nvPr/>
          </p:nvSpPr>
          <p:spPr>
            <a:xfrm>
              <a:off x="5334157" y="5066671"/>
              <a:ext cx="58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-10 cm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A1BEF0-652F-EB43-BD80-57C74E33E721}"/>
                </a:ext>
              </a:extLst>
            </p:cNvPr>
            <p:cNvSpPr txBox="1"/>
            <p:nvPr/>
          </p:nvSpPr>
          <p:spPr>
            <a:xfrm rot="5400000">
              <a:off x="5351541" y="4228990"/>
              <a:ext cx="60325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Step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B60E0E-8AFF-B941-A174-4D9746C8BE66}"/>
              </a:ext>
            </a:extLst>
          </p:cNvPr>
          <p:cNvCxnSpPr>
            <a:cxnSpLocks/>
          </p:cNvCxnSpPr>
          <p:nvPr/>
        </p:nvCxnSpPr>
        <p:spPr>
          <a:xfrm>
            <a:off x="3603485" y="3294607"/>
            <a:ext cx="2674766" cy="853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C6EBA05-AC85-D04A-AD6D-505F80471A67}"/>
              </a:ext>
            </a:extLst>
          </p:cNvPr>
          <p:cNvSpPr/>
          <p:nvPr/>
        </p:nvSpPr>
        <p:spPr>
          <a:xfrm>
            <a:off x="6249273" y="3275288"/>
            <a:ext cx="140795" cy="1760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CEFE88-C0E4-0F4D-89FE-F51269C60D07}"/>
              </a:ext>
            </a:extLst>
          </p:cNvPr>
          <p:cNvSpPr/>
          <p:nvPr/>
        </p:nvSpPr>
        <p:spPr>
          <a:xfrm>
            <a:off x="8071559" y="3275288"/>
            <a:ext cx="140795" cy="1760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79D094-C6CC-6D4A-AC68-4C476925A610}"/>
              </a:ext>
            </a:extLst>
          </p:cNvPr>
          <p:cNvSpPr/>
          <p:nvPr/>
        </p:nvSpPr>
        <p:spPr>
          <a:xfrm>
            <a:off x="7806193" y="3077180"/>
            <a:ext cx="140795" cy="1760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F8A349-A770-BC41-AD49-63221137746F}"/>
              </a:ext>
            </a:extLst>
          </p:cNvPr>
          <p:cNvSpPr/>
          <p:nvPr/>
        </p:nvSpPr>
        <p:spPr>
          <a:xfrm>
            <a:off x="5984829" y="3078406"/>
            <a:ext cx="140795" cy="1760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618034-EA7C-6C4E-AEF9-7B3A1B8D3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97" y="4473888"/>
            <a:ext cx="5567984" cy="22323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AA9B09-E39E-C24E-A023-8E21C219C18E}"/>
              </a:ext>
            </a:extLst>
          </p:cNvPr>
          <p:cNvSpPr txBox="1"/>
          <p:nvPr/>
        </p:nvSpPr>
        <p:spPr>
          <a:xfrm>
            <a:off x="5884413" y="4343211"/>
            <a:ext cx="32500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Building accurate noise models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Quantifying the spatial correlation structure of the observations and the noise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Identifying biases, accounting for sensitivities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0A8F31B-B7AB-1848-80F4-6BCF0C9D4E55}"/>
              </a:ext>
            </a:extLst>
          </p:cNvPr>
          <p:cNvSpPr txBox="1">
            <a:spLocks/>
          </p:cNvSpPr>
          <p:nvPr/>
        </p:nvSpPr>
        <p:spPr>
          <a:xfrm>
            <a:off x="368519" y="262652"/>
            <a:ext cx="8039178" cy="6107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Comparing and Combining measurement types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76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30EED5-4FBC-3E42-AE09-2F046C09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350" dirty="0"/>
              <a:t>Earthquake cycle deformation and strain rate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0FAEE-A51B-DD4F-BD86-D97B816E8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77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9776EF2-8193-6341-8C31-4DBD7BFF82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80D9D310-763A-0E42-BD62-AEDAE849A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612" y="4923750"/>
            <a:ext cx="566738" cy="171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72B5524D-1C9D-C54A-9287-0F710D2F9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653312"/>
            <a:ext cx="2845594" cy="1620440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C674A153-0A18-2D4F-92EB-29408999B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488" y="4295100"/>
            <a:ext cx="188865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Interseismic loading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2A41E176-8612-2B40-BBD9-836AA308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591" y="4664452"/>
            <a:ext cx="2874169" cy="162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43BB52AA-F04F-134F-A5CE-EA3B799EF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8590" y="4341287"/>
            <a:ext cx="296747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Interseismic surface deformation</a:t>
            </a: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D328808C-977C-6A4C-94BF-C193DE41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89" y="4509532"/>
            <a:ext cx="2874169" cy="182760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30">
            <a:extLst>
              <a:ext uri="{FF2B5EF4-FFF2-40B4-BE49-F238E27FC236}">
                <a16:creationId xmlns:a16="http://schemas.microsoft.com/office/drawing/2014/main" id="{B49143A6-1A95-DD48-8354-1BE0E0D41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888" y="4509532"/>
            <a:ext cx="1714500" cy="22740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8" name="Rectangle 31">
            <a:extLst>
              <a:ext uri="{FF2B5EF4-FFF2-40B4-BE49-F238E27FC236}">
                <a16:creationId xmlns:a16="http://schemas.microsoft.com/office/drawing/2014/main" id="{80E78727-115D-0E4E-AFA5-95D229A7A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638" y="4509532"/>
            <a:ext cx="971550" cy="22740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9" name="TextBox 33">
            <a:extLst>
              <a:ext uri="{FF2B5EF4-FFF2-40B4-BE49-F238E27FC236}">
                <a16:creationId xmlns:a16="http://schemas.microsoft.com/office/drawing/2014/main" id="{A6818EB1-50BC-414F-8BE0-AEE880B65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0019" y="4413776"/>
            <a:ext cx="122341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Earthquake </a:t>
            </a: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4365DA2D-3CF3-C04C-BF11-9B993E837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177" y="6237953"/>
            <a:ext cx="149592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Modified from Atwater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93D8E320-7301-DE49-BB35-5482EF1DD380}"/>
              </a:ext>
            </a:extLst>
          </p:cNvPr>
          <p:cNvSpPr/>
          <p:nvPr/>
        </p:nvSpPr>
        <p:spPr>
          <a:xfrm>
            <a:off x="2592422" y="5440108"/>
            <a:ext cx="739341" cy="2443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16C5002-7DCB-8C41-B74B-731385FF56AB}"/>
              </a:ext>
            </a:extLst>
          </p:cNvPr>
          <p:cNvSpPr/>
          <p:nvPr/>
        </p:nvSpPr>
        <p:spPr>
          <a:xfrm>
            <a:off x="5660973" y="5529402"/>
            <a:ext cx="739341" cy="2443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itle 5">
            <a:extLst>
              <a:ext uri="{FF2B5EF4-FFF2-40B4-BE49-F238E27FC236}">
                <a16:creationId xmlns:a16="http://schemas.microsoft.com/office/drawing/2014/main" id="{93F0B3FB-0176-5D43-A71A-AA1B3056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64" y="99836"/>
            <a:ext cx="8802636" cy="608177"/>
          </a:xfrm>
        </p:spPr>
        <p:txBody>
          <a:bodyPr>
            <a:normAutofit fontScale="90000"/>
          </a:bodyPr>
          <a:lstStyle/>
          <a:p>
            <a:r>
              <a:rPr lang="en-US" dirty="0"/>
              <a:t>Geodesy measures crustal motions from earthquakes</a:t>
            </a:r>
          </a:p>
        </p:txBody>
      </p:sp>
      <p:pic>
        <p:nvPicPr>
          <p:cNvPr id="45" name="Google Shape;651;p99">
            <a:extLst>
              <a:ext uri="{FF2B5EF4-FFF2-40B4-BE49-F238E27FC236}">
                <a16:creationId xmlns:a16="http://schemas.microsoft.com/office/drawing/2014/main" id="{BB84FDBB-143B-1C4F-A01E-20EA97136D2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>
            <a:alphaModFix/>
          </a:blip>
          <a:srcRect l="12775" r="12949"/>
          <a:stretch/>
        </p:blipFill>
        <p:spPr>
          <a:xfrm>
            <a:off x="4748753" y="971686"/>
            <a:ext cx="3836447" cy="2905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590;p93">
            <a:extLst>
              <a:ext uri="{FF2B5EF4-FFF2-40B4-BE49-F238E27FC236}">
                <a16:creationId xmlns:a16="http://schemas.microsoft.com/office/drawing/2014/main" id="{38DF9818-4A95-254B-B402-1E8E87D248A5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9750" y="882802"/>
            <a:ext cx="3222728" cy="1641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591;p93">
            <a:extLst>
              <a:ext uri="{FF2B5EF4-FFF2-40B4-BE49-F238E27FC236}">
                <a16:creationId xmlns:a16="http://schemas.microsoft.com/office/drawing/2014/main" id="{6962949D-16B7-A44A-A055-4422DDB4DD5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9750" y="2676916"/>
            <a:ext cx="3042276" cy="159413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C46F04C-AB5B-7341-AC34-70D99B52A0D5}"/>
              </a:ext>
            </a:extLst>
          </p:cNvPr>
          <p:cNvSpPr txBox="1"/>
          <p:nvPr/>
        </p:nvSpPr>
        <p:spPr>
          <a:xfrm>
            <a:off x="2282351" y="1387428"/>
            <a:ext cx="1569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Actively creeping fault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254706-B0EB-8046-B66C-54C7D7FD1C62}"/>
              </a:ext>
            </a:extLst>
          </p:cNvPr>
          <p:cNvSpPr txBox="1"/>
          <p:nvPr/>
        </p:nvSpPr>
        <p:spPr>
          <a:xfrm>
            <a:off x="2222112" y="3029276"/>
            <a:ext cx="2147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Locked Fault accumulating strain</a:t>
            </a:r>
          </a:p>
        </p:txBody>
      </p:sp>
    </p:spTree>
    <p:extLst>
      <p:ext uri="{BB962C8B-B14F-4D97-AF65-F5344CB8AC3E}">
        <p14:creationId xmlns:p14="http://schemas.microsoft.com/office/powerpoint/2010/main" val="183366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3771"/>
    </mc:Choice>
    <mc:Fallback xmlns="">
      <p:transition advClick="0" advTm="73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pic>
        <p:nvPicPr>
          <p:cNvPr id="3" name="Picture 2" descr="Tri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91428" y="6259810"/>
            <a:ext cx="5495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E-W + N-S components = total site velocity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CD2044-6A26-0D4F-A080-2259677C223F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1661355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39257" y="6259810"/>
            <a:ext cx="257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Total site velocities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554161-6333-1746-B59C-6AAECB5AE3C6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867802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7802" y="6259810"/>
            <a:ext cx="538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Define the triangle between the GPS sites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12309-AA7C-8E4B-9D6A-A0C20A9CB916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4147847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9215" y="6259810"/>
            <a:ext cx="445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Define the centroid of the triangle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35C90-1A76-B049-BEC5-8603FC1EB2A8}"/>
              </a:ext>
            </a:extLst>
          </p:cNvPr>
          <p:cNvSpPr/>
          <p:nvPr/>
        </p:nvSpPr>
        <p:spPr>
          <a:xfrm>
            <a:off x="127507" y="148399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2063424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8AA7-5B02-2142-B2BE-C05D90994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19" y="262651"/>
            <a:ext cx="7886700" cy="580805"/>
          </a:xfrm>
        </p:spPr>
        <p:txBody>
          <a:bodyPr/>
          <a:lstStyle/>
          <a:p>
            <a:r>
              <a:rPr lang="en-US" dirty="0"/>
              <a:t>Coming Soon to a City near you…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D057DE-3000-6E45-BB37-3268F1CD3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56" b="5191"/>
          <a:stretch/>
        </p:blipFill>
        <p:spPr>
          <a:xfrm>
            <a:off x="71258" y="1269665"/>
            <a:ext cx="9072742" cy="540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7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51040" y="5890478"/>
            <a:ext cx="5851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Transform coordinate system to a new origin at the centroid of the triangle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E31598-4060-E540-B2F5-1FE6C0DE55E6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5282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y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4738" y="5894685"/>
            <a:ext cx="7257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Inscribe a circle in the center of the </a:t>
            </a:r>
            <a:r>
              <a:rPr lang="en-US" sz="2400" dirty="0" err="1"/>
              <a:t>undeformed</a:t>
            </a:r>
            <a:r>
              <a:rPr lang="en-US" sz="2400" dirty="0"/>
              <a:t> triangle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FCCFA9-AF8C-5F46-9F03-D6A0216D0C68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4045517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y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79476" y="5750375"/>
            <a:ext cx="5641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average of the three total site velocities is the translation vector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23EB-52B4-7C41-A1B4-21B2F6F27B7D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2767822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y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2574" y="5572036"/>
            <a:ext cx="79899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The triangle deforms as it moves.  The vector from the centroid of the </a:t>
            </a:r>
            <a:r>
              <a:rPr lang="en-US" sz="2200" dirty="0" err="1"/>
              <a:t>undeformed</a:t>
            </a:r>
            <a:r>
              <a:rPr lang="en-US" sz="2200" dirty="0"/>
              <a:t> triangle to the centroid of the deformed triangle is the same as the translation vector.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80EE4-282A-184A-B720-71E827FB8871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2485180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y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6825" y="5700539"/>
            <a:ext cx="7738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Subtracting the translation vector from the site velocities brings the two triangle centroids together.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B42FC5-4760-6C49-B6C3-3C1A19B6261B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3672572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Rectangle 3"/>
          <p:cNvSpPr/>
          <p:nvPr/>
        </p:nvSpPr>
        <p:spPr>
          <a:xfrm>
            <a:off x="919200" y="5710535"/>
            <a:ext cx="7512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Subtracting the translation vector from the site velocities brings the two triangle centroids together.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AB8F5-064C-1142-A2EF-1F79A5A3BA00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3122591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y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7715" y="5564885"/>
            <a:ext cx="817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total site velocities minus the translation vector yields the site vectors associated with the change in shape of the triangle.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04E60B-7EB2-BF40-9815-84A3EAB84759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3874738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y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3582" y="5730076"/>
            <a:ext cx="68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red line is the major axis of the strain ellipse, and the blue line is the minor axis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5AC38C-B3DD-BD4D-99D1-B7D28539218F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3634102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y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29760" y="5715308"/>
            <a:ext cx="7139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ellipse axes remain perpendicular to each other when the strain is reversed.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48E8A7-4784-844E-A351-80F0991F53F6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1099228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y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00C325-3277-A844-A13F-67A3FC7375CB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3717083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7446-10CD-E244-ABB5-8F33A9B69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86AAEC-02F5-B349-8639-BCA1F29F8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1" y="115825"/>
            <a:ext cx="9120858" cy="6377049"/>
          </a:xfrm>
        </p:spPr>
      </p:pic>
    </p:spTree>
    <p:extLst>
      <p:ext uri="{BB962C8B-B14F-4D97-AF65-F5344CB8AC3E}">
        <p14:creationId xmlns:p14="http://schemas.microsoft.com/office/powerpoint/2010/main" val="124808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6928" y="5535349"/>
            <a:ext cx="7767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rotational component of strain is indicated by the angular change in the orientation of the red lines.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8EE5AC-C337-A746-9C32-4A266907FB53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2911190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CA0775-894D-6941-9987-D66DA20B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373"/>
            <a:ext cx="7886700" cy="72740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Strain_2D: Python strain-rate calculator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7CD407-1628-D44F-A038-3E031500F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518"/>
            <a:ext cx="9144000" cy="27124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0D026C-33C5-7642-8D5B-577A954EF88D}"/>
              </a:ext>
            </a:extLst>
          </p:cNvPr>
          <p:cNvSpPr/>
          <p:nvPr/>
        </p:nvSpPr>
        <p:spPr>
          <a:xfrm>
            <a:off x="5089044" y="6474646"/>
            <a:ext cx="4054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kmaterna</a:t>
            </a:r>
            <a:r>
              <a:rPr lang="en-US" dirty="0"/>
              <a:t>/Strain_2D/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84A6F-1785-8D4D-BD21-7DF4B4B33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97" y="3482892"/>
            <a:ext cx="3281796" cy="2878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1E2D70-73BE-A74C-9D0E-973EAF32B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23" y="3429000"/>
            <a:ext cx="3385128" cy="29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96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26465" y="314295"/>
            <a:ext cx="8670047" cy="522951"/>
          </a:xfrm>
        </p:spPr>
        <p:txBody>
          <a:bodyPr vert="horz" lIns="0" tIns="0" rIns="0" bIns="0" rtlCol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</a:rPr>
              <a:t>Guatemala tectonics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A1CCA-830F-C94B-9D62-63C61098B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710" y="1649020"/>
            <a:ext cx="5373291" cy="43517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5C1921-A43A-9745-9BF1-3140C282B680}"/>
              </a:ext>
            </a:extLst>
          </p:cNvPr>
          <p:cNvSpPr txBox="1"/>
          <p:nvPr/>
        </p:nvSpPr>
        <p:spPr>
          <a:xfrm>
            <a:off x="4003174" y="5675093"/>
            <a:ext cx="1332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3B49"/>
                </a:solidFill>
              </a:rPr>
              <a:t>Ellis et al.,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5AA70-C182-084E-B90A-92475746B4BE}"/>
              </a:ext>
            </a:extLst>
          </p:cNvPr>
          <p:cNvSpPr txBox="1"/>
          <p:nvPr/>
        </p:nvSpPr>
        <p:spPr>
          <a:xfrm>
            <a:off x="126465" y="1771651"/>
            <a:ext cx="37707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003B49"/>
                </a:solidFill>
              </a:rPr>
              <a:t>Subduction zone-related seismicity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3B49"/>
                </a:solidFill>
              </a:rPr>
              <a:t>Right-lateral strike-slip motion along the </a:t>
            </a:r>
            <a:r>
              <a:rPr lang="en-US" dirty="0" err="1">
                <a:solidFill>
                  <a:srgbClr val="003B49"/>
                </a:solidFill>
              </a:rPr>
              <a:t>Jalpatagua</a:t>
            </a:r>
            <a:r>
              <a:rPr lang="en-US" dirty="0">
                <a:solidFill>
                  <a:srgbClr val="003B49"/>
                </a:solidFill>
              </a:rPr>
              <a:t> fault and volcanic system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3B49"/>
                </a:solidFill>
              </a:rPr>
              <a:t>Normal faulting in the western Caribbean plate up to the triple junction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3B49"/>
                </a:solidFill>
              </a:rPr>
              <a:t>Left-lateral strike-slip faulting on the PMFS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DC9E48-6958-5E42-BDDB-2C9576BD8C0A}"/>
              </a:ext>
            </a:extLst>
          </p:cNvPr>
          <p:cNvCxnSpPr/>
          <p:nvPr/>
        </p:nvCxnSpPr>
        <p:spPr>
          <a:xfrm>
            <a:off x="6965005" y="4232750"/>
            <a:ext cx="943583" cy="330741"/>
          </a:xfrm>
          <a:prstGeom prst="straightConnector1">
            <a:avLst/>
          </a:prstGeom>
          <a:ln w="38100">
            <a:solidFill>
              <a:srgbClr val="003B4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E7EC6A-4EDB-7149-8329-8D66C36C1288}"/>
              </a:ext>
            </a:extLst>
          </p:cNvPr>
          <p:cNvCxnSpPr/>
          <p:nvPr/>
        </p:nvCxnSpPr>
        <p:spPr>
          <a:xfrm flipH="1" flipV="1">
            <a:off x="6858000" y="4602400"/>
            <a:ext cx="914400" cy="321013"/>
          </a:xfrm>
          <a:prstGeom prst="straightConnector1">
            <a:avLst/>
          </a:prstGeom>
          <a:ln w="38100">
            <a:solidFill>
              <a:srgbClr val="003B4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279826-BFE6-ED43-BF7E-176A8DA296AB}"/>
              </a:ext>
            </a:extLst>
          </p:cNvPr>
          <p:cNvCxnSpPr>
            <a:cxnSpLocks/>
          </p:cNvCxnSpPr>
          <p:nvPr/>
        </p:nvCxnSpPr>
        <p:spPr>
          <a:xfrm flipV="1">
            <a:off x="6858001" y="3480135"/>
            <a:ext cx="741947" cy="310491"/>
          </a:xfrm>
          <a:prstGeom prst="straightConnector1">
            <a:avLst/>
          </a:prstGeom>
          <a:ln w="38100">
            <a:solidFill>
              <a:srgbClr val="003B4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951F54-432D-6040-941E-01EF1694A530}"/>
              </a:ext>
            </a:extLst>
          </p:cNvPr>
          <p:cNvCxnSpPr>
            <a:cxnSpLocks/>
          </p:cNvCxnSpPr>
          <p:nvPr/>
        </p:nvCxnSpPr>
        <p:spPr>
          <a:xfrm flipH="1">
            <a:off x="6597785" y="2959320"/>
            <a:ext cx="734438" cy="292636"/>
          </a:xfrm>
          <a:prstGeom prst="straightConnector1">
            <a:avLst/>
          </a:prstGeom>
          <a:ln w="38100">
            <a:solidFill>
              <a:srgbClr val="003B4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9492A9-F28A-494A-87A4-97D24FB85F67}"/>
              </a:ext>
            </a:extLst>
          </p:cNvPr>
          <p:cNvCxnSpPr>
            <a:cxnSpLocks/>
          </p:cNvCxnSpPr>
          <p:nvPr/>
        </p:nvCxnSpPr>
        <p:spPr>
          <a:xfrm>
            <a:off x="6354310" y="3923476"/>
            <a:ext cx="332552" cy="46618"/>
          </a:xfrm>
          <a:prstGeom prst="straightConnector1">
            <a:avLst/>
          </a:prstGeom>
          <a:ln w="57150">
            <a:solidFill>
              <a:srgbClr val="003B4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385808-40A9-1F48-904E-63C026261F18}"/>
              </a:ext>
            </a:extLst>
          </p:cNvPr>
          <p:cNvCxnSpPr>
            <a:cxnSpLocks/>
          </p:cNvCxnSpPr>
          <p:nvPr/>
        </p:nvCxnSpPr>
        <p:spPr>
          <a:xfrm flipH="1" flipV="1">
            <a:off x="5768502" y="3824884"/>
            <a:ext cx="315958" cy="46650"/>
          </a:xfrm>
          <a:prstGeom prst="straightConnector1">
            <a:avLst/>
          </a:prstGeom>
          <a:ln w="57150">
            <a:solidFill>
              <a:srgbClr val="003B4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2F30EE-20FB-FC41-9914-14BB439F6DF4}"/>
              </a:ext>
            </a:extLst>
          </p:cNvPr>
          <p:cNvCxnSpPr>
            <a:cxnSpLocks/>
          </p:cNvCxnSpPr>
          <p:nvPr/>
        </p:nvCxnSpPr>
        <p:spPr>
          <a:xfrm flipH="1">
            <a:off x="4965780" y="2320984"/>
            <a:ext cx="530349" cy="784655"/>
          </a:xfrm>
          <a:prstGeom prst="straightConnector1">
            <a:avLst/>
          </a:prstGeom>
          <a:ln w="57150">
            <a:solidFill>
              <a:srgbClr val="003B4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795D7D-02F2-8943-A569-2C8E4A563B9B}"/>
              </a:ext>
            </a:extLst>
          </p:cNvPr>
          <p:cNvCxnSpPr>
            <a:cxnSpLocks/>
          </p:cNvCxnSpPr>
          <p:nvPr/>
        </p:nvCxnSpPr>
        <p:spPr>
          <a:xfrm flipV="1">
            <a:off x="3673113" y="4356974"/>
            <a:ext cx="448121" cy="667803"/>
          </a:xfrm>
          <a:prstGeom prst="straightConnector1">
            <a:avLst/>
          </a:prstGeom>
          <a:ln w="57150">
            <a:solidFill>
              <a:srgbClr val="003B4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2484FB-4FF4-064E-BFDD-EDD33752119F}"/>
              </a:ext>
            </a:extLst>
          </p:cNvPr>
          <p:cNvCxnSpPr>
            <a:cxnSpLocks/>
          </p:cNvCxnSpPr>
          <p:nvPr/>
        </p:nvCxnSpPr>
        <p:spPr>
          <a:xfrm>
            <a:off x="7789513" y="3923476"/>
            <a:ext cx="332552" cy="46618"/>
          </a:xfrm>
          <a:prstGeom prst="straightConnector1">
            <a:avLst/>
          </a:prstGeom>
          <a:ln w="57150">
            <a:solidFill>
              <a:srgbClr val="003B4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4AE285-A4DA-F943-8D1A-C6BF14FDF95A}"/>
              </a:ext>
            </a:extLst>
          </p:cNvPr>
          <p:cNvCxnSpPr>
            <a:cxnSpLocks/>
          </p:cNvCxnSpPr>
          <p:nvPr/>
        </p:nvCxnSpPr>
        <p:spPr>
          <a:xfrm flipH="1" flipV="1">
            <a:off x="7203705" y="3824884"/>
            <a:ext cx="315958" cy="46650"/>
          </a:xfrm>
          <a:prstGeom prst="straightConnector1">
            <a:avLst/>
          </a:prstGeom>
          <a:ln w="57150">
            <a:solidFill>
              <a:srgbClr val="003B4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903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80751" y="343031"/>
            <a:ext cx="8582498" cy="672465"/>
          </a:xfrm>
        </p:spPr>
        <p:txBody>
          <a:bodyPr/>
          <a:lstStyle/>
          <a:p>
            <a:pPr algn="ctr"/>
            <a:r>
              <a:rPr lang="en-US" sz="2800" dirty="0"/>
              <a:t>What information can be gleaned from geodesy?</a:t>
            </a:r>
          </a:p>
          <a:p>
            <a:pPr algn="ctr"/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9EDD52C-F5BB-994B-AF43-209EE8AEB79E}"/>
                  </a:ext>
                </a:extLst>
              </p14:cNvPr>
              <p14:cNvContentPartPr/>
              <p14:nvPr/>
            </p14:nvContentPartPr>
            <p14:xfrm>
              <a:off x="4754696" y="2841693"/>
              <a:ext cx="2609142" cy="872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9EDD52C-F5BB-994B-AF43-209EE8AEB7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5695" y="2832689"/>
                <a:ext cx="2626784" cy="889927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DBD3F6-9489-A64E-AB8F-97556846525E}"/>
              </a:ext>
            </a:extLst>
          </p:cNvPr>
          <p:cNvCxnSpPr/>
          <p:nvPr/>
        </p:nvCxnSpPr>
        <p:spPr>
          <a:xfrm>
            <a:off x="2957208" y="2917639"/>
            <a:ext cx="1797488" cy="585534"/>
          </a:xfrm>
          <a:prstGeom prst="line">
            <a:avLst/>
          </a:prstGeom>
          <a:ln>
            <a:solidFill>
              <a:srgbClr val="003B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815E466-C66F-1E45-88E8-5B78B54DA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172" y="1644651"/>
            <a:ext cx="7683829" cy="4357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81236C-0547-4F4C-9B5F-321BA17DF2C0}"/>
              </a:ext>
            </a:extLst>
          </p:cNvPr>
          <p:cNvSpPr txBox="1"/>
          <p:nvPr/>
        </p:nvSpPr>
        <p:spPr>
          <a:xfrm>
            <a:off x="63741" y="1744554"/>
            <a:ext cx="1614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3B49"/>
                </a:solidFill>
              </a:rPr>
              <a:t>Strain rate estimated using the </a:t>
            </a:r>
            <a:r>
              <a:rPr lang="en-US" sz="1600" i="1" dirty="0" err="1">
                <a:solidFill>
                  <a:srgbClr val="003B49"/>
                </a:solidFill>
              </a:rPr>
              <a:t>gpsgridder</a:t>
            </a:r>
            <a:r>
              <a:rPr lang="en-US" sz="1600" i="1" dirty="0">
                <a:solidFill>
                  <a:srgbClr val="003B49"/>
                </a:solidFill>
              </a:rPr>
              <a:t> (</a:t>
            </a:r>
            <a:r>
              <a:rPr lang="en-US" sz="1600" i="1" dirty="0" err="1">
                <a:solidFill>
                  <a:srgbClr val="003B49"/>
                </a:solidFill>
              </a:rPr>
              <a:t>Sandwell</a:t>
            </a:r>
            <a:r>
              <a:rPr lang="en-US" sz="1600" i="1" dirty="0">
                <a:solidFill>
                  <a:srgbClr val="003B49"/>
                </a:solidFill>
              </a:rPr>
              <a:t> and Wessel, 2016) </a:t>
            </a:r>
            <a:r>
              <a:rPr lang="en-US" sz="1600" dirty="0">
                <a:solidFill>
                  <a:srgbClr val="003B49"/>
                </a:solidFill>
              </a:rPr>
              <a:t>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A9971-A672-1841-916D-6734D67EB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293168"/>
            <a:ext cx="3570514" cy="27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34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6902" y="98891"/>
            <a:ext cx="8580821" cy="947239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Strain rate from GNSS identifies active faults, </a:t>
            </a:r>
          </a:p>
          <a:p>
            <a:pPr algn="ctr">
              <a:spcBef>
                <a:spcPts val="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diffuse strain across PMFS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9EDD52C-F5BB-994B-AF43-209EE8AEB79E}"/>
                  </a:ext>
                </a:extLst>
              </p14:cNvPr>
              <p14:cNvContentPartPr/>
              <p14:nvPr/>
            </p14:nvContentPartPr>
            <p14:xfrm>
              <a:off x="4754696" y="2841693"/>
              <a:ext cx="2609142" cy="872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9EDD52C-F5BB-994B-AF43-209EE8AEB7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5695" y="2832689"/>
                <a:ext cx="2626784" cy="889927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DBD3F6-9489-A64E-AB8F-97556846525E}"/>
              </a:ext>
            </a:extLst>
          </p:cNvPr>
          <p:cNvCxnSpPr/>
          <p:nvPr/>
        </p:nvCxnSpPr>
        <p:spPr>
          <a:xfrm>
            <a:off x="2957208" y="2917639"/>
            <a:ext cx="1797488" cy="585534"/>
          </a:xfrm>
          <a:prstGeom prst="line">
            <a:avLst/>
          </a:prstGeom>
          <a:ln>
            <a:solidFill>
              <a:srgbClr val="003B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815E466-C66F-1E45-88E8-5B78B54DA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171" y="1644651"/>
            <a:ext cx="7683828" cy="43571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F289AA-F53D-4D45-BB98-0D3F4F6BC342}"/>
              </a:ext>
            </a:extLst>
          </p:cNvPr>
          <p:cNvSpPr txBox="1"/>
          <p:nvPr/>
        </p:nvSpPr>
        <p:spPr>
          <a:xfrm>
            <a:off x="85610" y="2228672"/>
            <a:ext cx="1614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B49"/>
                </a:solidFill>
              </a:rPr>
              <a:t>Seismicity rates - mostly proportional to strain rates</a:t>
            </a:r>
          </a:p>
        </p:txBody>
      </p:sp>
    </p:spTree>
    <p:extLst>
      <p:ext uri="{BB962C8B-B14F-4D97-AF65-F5344CB8AC3E}">
        <p14:creationId xmlns:p14="http://schemas.microsoft.com/office/powerpoint/2010/main" val="231367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9745-2CAE-FA4F-8479-2ADF24A89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3" y="131110"/>
            <a:ext cx="8396597" cy="549274"/>
          </a:xfrm>
        </p:spPr>
        <p:txBody>
          <a:bodyPr>
            <a:normAutofit/>
          </a:bodyPr>
          <a:lstStyle/>
          <a:p>
            <a:r>
              <a:rPr lang="en-US" dirty="0"/>
              <a:t>Central San Andreas Fault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F381D7-BC06-C840-BA0E-DD458112B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0064" y="131110"/>
            <a:ext cx="3843936" cy="672689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4B0B9-6742-D048-9C93-D5B79BC224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93"/>
          <a:stretch/>
        </p:blipFill>
        <p:spPr>
          <a:xfrm>
            <a:off x="0" y="3869356"/>
            <a:ext cx="4085854" cy="2988644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E2A4E66-A413-A64C-80FC-8E2E044AC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438"/>
          <a:stretch/>
        </p:blipFill>
        <p:spPr>
          <a:xfrm>
            <a:off x="1627867" y="1027907"/>
            <a:ext cx="3672197" cy="298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0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9745-2CAE-FA4F-8479-2ADF24A89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3" y="131110"/>
            <a:ext cx="8396597" cy="549274"/>
          </a:xfrm>
        </p:spPr>
        <p:txBody>
          <a:bodyPr>
            <a:normAutofit/>
          </a:bodyPr>
          <a:lstStyle/>
          <a:p>
            <a:r>
              <a:rPr lang="en-US" dirty="0"/>
              <a:t>Central San Andreas Fault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E2A4E66-A413-A64C-80FC-8E2E044AC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38"/>
          <a:stretch/>
        </p:blipFill>
        <p:spPr>
          <a:xfrm>
            <a:off x="1627867" y="1027907"/>
            <a:ext cx="3672197" cy="2988644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05BE6E7-FE02-7649-B9CC-CE7619422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505" y="3776353"/>
            <a:ext cx="8976975" cy="30816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77F32C-5D44-F746-B86C-683EF3561DA7}"/>
              </a:ext>
            </a:extLst>
          </p:cNvPr>
          <p:cNvSpPr txBox="1"/>
          <p:nvPr/>
        </p:nvSpPr>
        <p:spPr>
          <a:xfrm>
            <a:off x="5462649" y="1235034"/>
            <a:ext cx="3526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Requires mathematical model to relate fault slip to surface strain</a:t>
            </a:r>
          </a:p>
          <a:p>
            <a:pPr algn="ctr"/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634283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30EED5-4FBC-3E42-AE09-2F046C09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139554"/>
            <a:ext cx="7886700" cy="1384697"/>
          </a:xfrm>
        </p:spPr>
        <p:txBody>
          <a:bodyPr>
            <a:normAutofit/>
          </a:bodyPr>
          <a:lstStyle/>
          <a:p>
            <a:r>
              <a:rPr lang="en-US" sz="4350" dirty="0"/>
              <a:t>Slow Slip Events (SSEs)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0FAEE-A51B-DD4F-BD86-D97B816E8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Like earthquakes, but slower</a:t>
            </a:r>
          </a:p>
        </p:txBody>
      </p:sp>
    </p:spTree>
    <p:extLst>
      <p:ext uri="{BB962C8B-B14F-4D97-AF65-F5344CB8AC3E}">
        <p14:creationId xmlns:p14="http://schemas.microsoft.com/office/powerpoint/2010/main" val="962830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4114800" y="2168059"/>
            <a:ext cx="566738" cy="171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21508" name="Rectangle 8"/>
          <p:cNvSpPr>
            <a:spLocks noChangeArrowheads="1"/>
          </p:cNvSpPr>
          <p:nvPr/>
        </p:nvSpPr>
        <p:spPr bwMode="auto">
          <a:xfrm>
            <a:off x="4248150" y="2282359"/>
            <a:ext cx="138113" cy="2628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pic>
        <p:nvPicPr>
          <p:cNvPr id="2150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2557" y="1804920"/>
            <a:ext cx="2845594" cy="1620440"/>
          </a:xfrm>
        </p:spPr>
      </p:pic>
      <p:sp>
        <p:nvSpPr>
          <p:cNvPr id="21512" name="TextBox 12"/>
          <p:cNvSpPr txBox="1">
            <a:spLocks noChangeArrowheads="1"/>
          </p:cNvSpPr>
          <p:nvPr/>
        </p:nvSpPr>
        <p:spPr bwMode="auto">
          <a:xfrm>
            <a:off x="1590676" y="1539409"/>
            <a:ext cx="188865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r>
              <a:rPr lang="en-US" altLang="en-US" sz="1500">
                <a:solidFill>
                  <a:prstClr val="black"/>
                </a:solidFill>
              </a:rPr>
              <a:t>Interseismic loading</a:t>
            </a:r>
          </a:p>
        </p:txBody>
      </p:sp>
      <p:sp>
        <p:nvSpPr>
          <p:cNvPr id="21515" name="Rectangle 30"/>
          <p:cNvSpPr>
            <a:spLocks noChangeArrowheads="1"/>
          </p:cNvSpPr>
          <p:nvPr/>
        </p:nvSpPr>
        <p:spPr bwMode="auto">
          <a:xfrm>
            <a:off x="1412649" y="3502982"/>
            <a:ext cx="1714500" cy="22740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21516" name="Rectangle 31"/>
          <p:cNvSpPr>
            <a:spLocks noChangeArrowheads="1"/>
          </p:cNvSpPr>
          <p:nvPr/>
        </p:nvSpPr>
        <p:spPr bwMode="auto">
          <a:xfrm>
            <a:off x="1698399" y="3502982"/>
            <a:ext cx="971550" cy="22740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1809915"/>
            <a:ext cx="2874169" cy="162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14"/>
          <p:cNvSpPr txBox="1">
            <a:spLocks noChangeArrowheads="1"/>
          </p:cNvSpPr>
          <p:nvPr/>
        </p:nvSpPr>
        <p:spPr bwMode="auto">
          <a:xfrm>
            <a:off x="4800601" y="1537140"/>
            <a:ext cx="296747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r>
              <a:rPr lang="en-US" altLang="en-US" sz="1500" dirty="0">
                <a:solidFill>
                  <a:prstClr val="black"/>
                </a:solidFill>
              </a:rPr>
              <a:t>Interseismic surface deformation</a:t>
            </a:r>
          </a:p>
        </p:txBody>
      </p:sp>
      <p:sp>
        <p:nvSpPr>
          <p:cNvPr id="25" name="Rectangle 30"/>
          <p:cNvSpPr>
            <a:spLocks noChangeArrowheads="1"/>
          </p:cNvSpPr>
          <p:nvPr/>
        </p:nvSpPr>
        <p:spPr bwMode="auto">
          <a:xfrm>
            <a:off x="1398362" y="3502982"/>
            <a:ext cx="1714500" cy="22740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29" name="Rectangle 31"/>
          <p:cNvSpPr>
            <a:spLocks noChangeArrowheads="1"/>
          </p:cNvSpPr>
          <p:nvPr/>
        </p:nvSpPr>
        <p:spPr bwMode="auto">
          <a:xfrm>
            <a:off x="1684112" y="3502982"/>
            <a:ext cx="971550" cy="22740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pic>
        <p:nvPicPr>
          <p:cNvPr id="34" name="4C7C1CEA-189D-45C0-9F22-A10C20B9DB3A" descr="FA1382BD-130F-4AC6-B749-0F35702ECFC7@wirel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80" y="3506160"/>
            <a:ext cx="2875500" cy="184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3"/>
          <p:cNvSpPr txBox="1">
            <a:spLocks noChangeArrowheads="1"/>
          </p:cNvSpPr>
          <p:nvPr/>
        </p:nvSpPr>
        <p:spPr bwMode="auto">
          <a:xfrm>
            <a:off x="1712890" y="3466646"/>
            <a:ext cx="255069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r>
              <a:rPr lang="en-US" altLang="en-US" sz="1500" dirty="0">
                <a:solidFill>
                  <a:prstClr val="black"/>
                </a:solidFill>
              </a:rPr>
              <a:t>Slow Slip Events (aseismic)</a:t>
            </a:r>
          </a:p>
        </p:txBody>
      </p:sp>
      <p:sp>
        <p:nvSpPr>
          <p:cNvPr id="37" name="Arc 36"/>
          <p:cNvSpPr/>
          <p:nvPr/>
        </p:nvSpPr>
        <p:spPr bwMode="auto">
          <a:xfrm rot="817448">
            <a:off x="1947965" y="4554961"/>
            <a:ext cx="2046303" cy="532874"/>
          </a:xfrm>
          <a:prstGeom prst="arc">
            <a:avLst>
              <a:gd name="adj1" fmla="val 16200000"/>
              <a:gd name="adj2" fmla="val 20398489"/>
            </a:avLst>
          </a:prstGeom>
          <a:noFill/>
          <a:ln w="57150" cap="flat" cmpd="sng" algn="ctr">
            <a:solidFill>
              <a:schemeClr val="accent1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</a:pPr>
            <a:endParaRPr lang="en-GB" sz="15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8" name="TextBox 11"/>
          <p:cNvSpPr txBox="1">
            <a:spLocks noChangeArrowheads="1"/>
          </p:cNvSpPr>
          <p:nvPr/>
        </p:nvSpPr>
        <p:spPr bwMode="auto">
          <a:xfrm>
            <a:off x="1746022" y="4820138"/>
            <a:ext cx="1539204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defTabSz="685800" eaLnBrk="1" hangingPunct="1"/>
            <a:r>
              <a:rPr lang="en-US" altLang="en-US" sz="975" b="1" dirty="0">
                <a:solidFill>
                  <a:srgbClr val="00B050"/>
                </a:solidFill>
              </a:rPr>
              <a:t>Slow release of energy</a:t>
            </a:r>
          </a:p>
          <a:p>
            <a:pPr algn="ctr" defTabSz="685800" eaLnBrk="1" hangingPunct="1"/>
            <a:r>
              <a:rPr lang="en-US" altLang="en-US" sz="975" b="1" dirty="0">
                <a:solidFill>
                  <a:srgbClr val="00B050"/>
                </a:solidFill>
              </a:rPr>
              <a:t>in slow slip events</a:t>
            </a:r>
          </a:p>
        </p:txBody>
      </p: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3502982"/>
            <a:ext cx="2874169" cy="182760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30"/>
          <p:cNvSpPr>
            <a:spLocks noChangeArrowheads="1"/>
          </p:cNvSpPr>
          <p:nvPr/>
        </p:nvSpPr>
        <p:spPr bwMode="auto">
          <a:xfrm>
            <a:off x="4788024" y="3502982"/>
            <a:ext cx="1714500" cy="22740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41" name="Rectangle 31"/>
          <p:cNvSpPr>
            <a:spLocks noChangeArrowheads="1"/>
          </p:cNvSpPr>
          <p:nvPr/>
        </p:nvSpPr>
        <p:spPr bwMode="auto">
          <a:xfrm>
            <a:off x="5073774" y="3502982"/>
            <a:ext cx="971550" cy="22740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42" name="TextBox 33"/>
          <p:cNvSpPr txBox="1">
            <a:spLocks noChangeArrowheads="1"/>
          </p:cNvSpPr>
          <p:nvPr/>
        </p:nvSpPr>
        <p:spPr bwMode="auto">
          <a:xfrm>
            <a:off x="5041482" y="3430354"/>
            <a:ext cx="284885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r>
              <a:rPr lang="en-US" altLang="en-US" sz="1500" dirty="0">
                <a:solidFill>
                  <a:prstClr val="black"/>
                </a:solidFill>
              </a:rPr>
              <a:t>Earthquake (co &amp; post seismic)</a:t>
            </a:r>
          </a:p>
        </p:txBody>
      </p:sp>
      <p:sp>
        <p:nvSpPr>
          <p:cNvPr id="43" name="Circular Arrow 42"/>
          <p:cNvSpPr/>
          <p:nvPr/>
        </p:nvSpPr>
        <p:spPr bwMode="auto">
          <a:xfrm rot="6021577">
            <a:off x="4192536" y="3036721"/>
            <a:ext cx="800100" cy="8001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298813"/>
              <a:gd name="adj5" fmla="val 125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Arial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4" name="Left-Right Arrow 43"/>
          <p:cNvSpPr/>
          <p:nvPr/>
        </p:nvSpPr>
        <p:spPr bwMode="auto">
          <a:xfrm>
            <a:off x="4301971" y="4615883"/>
            <a:ext cx="578830" cy="191624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</a:pPr>
            <a:endParaRPr lang="en-GB" sz="15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382979" y="4141577"/>
            <a:ext cx="3626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000" b="1" dirty="0">
                <a:solidFill>
                  <a:prstClr val="black"/>
                </a:solidFill>
                <a:latin typeface="Calibri" panose="020F0502020204030204"/>
              </a:rPr>
              <a:t>?</a:t>
            </a:r>
            <a:endParaRPr lang="en-GB" sz="30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5E7295-F1E7-6441-9992-80A1ED4A2AF9}"/>
              </a:ext>
            </a:extLst>
          </p:cNvPr>
          <p:cNvSpPr/>
          <p:nvPr/>
        </p:nvSpPr>
        <p:spPr>
          <a:xfrm>
            <a:off x="189338" y="973527"/>
            <a:ext cx="5073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Earthquake Cycle Processes: Slow-slip events (SSEs)</a:t>
            </a: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578A5BCC-8078-AE42-B4E6-F88F740F6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678" y="5746854"/>
            <a:ext cx="149592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r>
              <a:rPr lang="en-US" altLang="en-US" sz="1050" i="1" dirty="0">
                <a:solidFill>
                  <a:prstClr val="black"/>
                </a:solidFill>
              </a:rPr>
              <a:t>Modified from Atwater</a:t>
            </a:r>
          </a:p>
        </p:txBody>
      </p:sp>
    </p:spTree>
    <p:extLst>
      <p:ext uri="{BB962C8B-B14F-4D97-AF65-F5344CB8AC3E}">
        <p14:creationId xmlns:p14="http://schemas.microsoft.com/office/powerpoint/2010/main" val="144721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8777107-C117-374E-8347-5A83CC1545F6}"/>
              </a:ext>
            </a:extLst>
          </p:cNvPr>
          <p:cNvSpPr txBox="1"/>
          <p:nvPr/>
        </p:nvSpPr>
        <p:spPr>
          <a:xfrm>
            <a:off x="268770" y="1534585"/>
            <a:ext cx="4432150" cy="42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Slow-slip events are like earthquake, but occur over days to months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They occur on subduction zones between up-dip, large, locked regions of the crust and down-dip steady slip</a:t>
            </a:r>
          </a:p>
          <a:p>
            <a:pPr defTabSz="685800"/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21F414-5321-4C46-8CFF-B26279E154EA}"/>
              </a:ext>
            </a:extLst>
          </p:cNvPr>
          <p:cNvSpPr/>
          <p:nvPr/>
        </p:nvSpPr>
        <p:spPr>
          <a:xfrm>
            <a:off x="189338" y="973527"/>
            <a:ext cx="6286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Slow slip Events (SSEs) occur in Guerrero Mexico every 3-4 years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F61C5-EF36-4E46-BF6A-6447AEBE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699" y="2598309"/>
            <a:ext cx="4432150" cy="2867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44D72-0263-1940-8ABF-81D06E9F3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16" y="2352059"/>
            <a:ext cx="3745884" cy="21538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E52532-2BF0-F54C-A66D-7927C003A992}"/>
              </a:ext>
            </a:extLst>
          </p:cNvPr>
          <p:cNvSpPr/>
          <p:nvPr/>
        </p:nvSpPr>
        <p:spPr>
          <a:xfrm>
            <a:off x="4482076" y="2190822"/>
            <a:ext cx="4668266" cy="323165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</a:bodyPr>
          <a:lstStyle/>
          <a:p>
            <a:pPr defTabSz="685800"/>
            <a:r>
              <a:rPr lang="en-US" sz="1500" b="1" dirty="0">
                <a:solidFill>
                  <a:prstClr val="black"/>
                </a:solidFill>
                <a:latin typeface="Calibri" panose="020F0502020204030204"/>
              </a:rPr>
              <a:t>Geodetic data measure surface displacements from SSEs</a:t>
            </a: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5DDB7-24AF-8143-8F1C-FE9CED0E64B1}"/>
              </a:ext>
            </a:extLst>
          </p:cNvPr>
          <p:cNvSpPr txBox="1"/>
          <p:nvPr/>
        </p:nvSpPr>
        <p:spPr>
          <a:xfrm>
            <a:off x="7248746" y="5633926"/>
            <a:ext cx="17623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 err="1">
                <a:solidFill>
                  <a:prstClr val="black"/>
                </a:solidFill>
                <a:latin typeface="Calibri" panose="020F0502020204030204"/>
              </a:rPr>
              <a:t>Radiguet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et al., 2012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8E9BF5-0CA3-AB4F-B23C-442D84C5EE28}"/>
              </a:ext>
            </a:extLst>
          </p:cNvPr>
          <p:cNvSpPr txBox="1"/>
          <p:nvPr/>
        </p:nvSpPr>
        <p:spPr>
          <a:xfrm>
            <a:off x="49927" y="4032238"/>
            <a:ext cx="15768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Ito et al., 2007</a:t>
            </a:r>
          </a:p>
        </p:txBody>
      </p:sp>
    </p:spTree>
    <p:extLst>
      <p:ext uri="{BB962C8B-B14F-4D97-AF65-F5344CB8AC3E}">
        <p14:creationId xmlns:p14="http://schemas.microsoft.com/office/powerpoint/2010/main" val="7852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53" y="857251"/>
            <a:ext cx="6555048" cy="664028"/>
          </a:xfrm>
        </p:spPr>
        <p:txBody>
          <a:bodyPr>
            <a:noAutofit/>
          </a:bodyPr>
          <a:lstStyle/>
          <a:p>
            <a:r>
              <a:rPr lang="en-US" sz="3000" b="1" dirty="0"/>
              <a:t>Coming soon to a city near you…</a:t>
            </a:r>
            <a:endParaRPr lang="en-US" sz="24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953" y="3126217"/>
            <a:ext cx="2914650" cy="2256182"/>
          </a:xfrm>
        </p:spPr>
        <p:txBody>
          <a:bodyPr/>
          <a:lstStyle/>
          <a:p>
            <a:r>
              <a:rPr lang="en-US" dirty="0"/>
              <a:t>Historical seismicity</a:t>
            </a:r>
          </a:p>
          <a:p>
            <a:endParaRPr lang="en-US" dirty="0"/>
          </a:p>
          <a:p>
            <a:r>
              <a:rPr lang="en-US" dirty="0" err="1"/>
              <a:t>Paleoseismology</a:t>
            </a:r>
            <a:endParaRPr lang="en-US" dirty="0"/>
          </a:p>
          <a:p>
            <a:endParaRPr lang="en-US" dirty="0"/>
          </a:p>
          <a:p>
            <a:r>
              <a:rPr lang="en-US" dirty="0"/>
              <a:t>Interseismic strain accumulation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678" y="1653516"/>
            <a:ext cx="4453905" cy="32290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16992" y="4838056"/>
            <a:ext cx="20270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Field et al., 2014 (UCERF3)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752" y="2089702"/>
            <a:ext cx="4436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Sources of Data for forecasting the long-term earthquake hazard:</a:t>
            </a:r>
          </a:p>
        </p:txBody>
      </p:sp>
    </p:spTree>
    <p:extLst>
      <p:ext uri="{BB962C8B-B14F-4D97-AF65-F5344CB8AC3E}">
        <p14:creationId xmlns:p14="http://schemas.microsoft.com/office/powerpoint/2010/main" val="55833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4C7C1CEA-189D-45C0-9F22-A10C20B9DB3A" descr="FA1382BD-130F-4AC6-B749-0F35702ECFC7@wireles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3"/>
          <a:stretch/>
        </p:blipFill>
        <p:spPr bwMode="auto">
          <a:xfrm>
            <a:off x="5044872" y="1776316"/>
            <a:ext cx="2875500" cy="1640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1"/>
          <p:cNvSpPr txBox="1">
            <a:spLocks noChangeArrowheads="1"/>
          </p:cNvSpPr>
          <p:nvPr/>
        </p:nvSpPr>
        <p:spPr bwMode="auto">
          <a:xfrm>
            <a:off x="5437631" y="2880215"/>
            <a:ext cx="1261884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defTabSz="685800" eaLnBrk="1" hangingPunct="1"/>
            <a:r>
              <a:rPr lang="en-US" altLang="en-US" sz="975" b="1" dirty="0">
                <a:solidFill>
                  <a:srgbClr val="00B050"/>
                </a:solidFill>
              </a:rPr>
              <a:t>Slow slip in </a:t>
            </a:r>
          </a:p>
          <a:p>
            <a:pPr algn="ctr" defTabSz="685800" eaLnBrk="1" hangingPunct="1"/>
            <a:r>
              <a:rPr lang="en-US" altLang="en-US" sz="975" b="1" dirty="0" err="1">
                <a:solidFill>
                  <a:srgbClr val="FF0000"/>
                </a:solidFill>
              </a:rPr>
              <a:t>seismogenic</a:t>
            </a:r>
            <a:r>
              <a:rPr lang="en-US" altLang="en-US" sz="975" b="1" dirty="0">
                <a:solidFill>
                  <a:srgbClr val="FF0000"/>
                </a:solidFill>
              </a:rPr>
              <a:t> zone</a:t>
            </a:r>
          </a:p>
        </p:txBody>
      </p:sp>
      <p:sp>
        <p:nvSpPr>
          <p:cNvPr id="23" name="Arc 22"/>
          <p:cNvSpPr/>
          <p:nvPr/>
        </p:nvSpPr>
        <p:spPr bwMode="auto">
          <a:xfrm rot="391158">
            <a:off x="5099273" y="2500726"/>
            <a:ext cx="2046303" cy="532874"/>
          </a:xfrm>
          <a:prstGeom prst="arc">
            <a:avLst>
              <a:gd name="adj1" fmla="val 16200000"/>
              <a:gd name="adj2" fmla="val 20481118"/>
            </a:avLst>
          </a:prstGeom>
          <a:noFill/>
          <a:ln w="1047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</a:pPr>
            <a:endParaRPr lang="en-GB" sz="15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Arc 23"/>
          <p:cNvSpPr/>
          <p:nvPr/>
        </p:nvSpPr>
        <p:spPr bwMode="auto">
          <a:xfrm rot="655220">
            <a:off x="5369452" y="2562418"/>
            <a:ext cx="2046303" cy="532874"/>
          </a:xfrm>
          <a:prstGeom prst="arc">
            <a:avLst>
              <a:gd name="adj1" fmla="val 16200000"/>
              <a:gd name="adj2" fmla="val 20398489"/>
            </a:avLst>
          </a:prstGeom>
          <a:noFill/>
          <a:ln w="57150" cap="flat" cmpd="sng" algn="ctr">
            <a:solidFill>
              <a:schemeClr val="accent1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</a:pPr>
            <a:endParaRPr lang="en-GB" sz="15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3629" y="1683373"/>
            <a:ext cx="3183885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Scenario 1: </a:t>
            </a:r>
          </a:p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Slow slip enters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seismogenic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zone</a:t>
            </a:r>
          </a:p>
          <a:p>
            <a:pPr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marL="600075" lvl="1" indent="-257175" defTabSz="68580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Release of stress in locked portion</a:t>
            </a:r>
          </a:p>
          <a:p>
            <a:pPr marL="600075" lvl="1" indent="-257175" defTabSz="68580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Delays next earthquake?</a:t>
            </a:r>
            <a:endParaRPr lang="en-GB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223628" y="1683373"/>
            <a:ext cx="6669741" cy="1836203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</a:pPr>
            <a:endParaRPr lang="en-GB" sz="150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28" name="4C7C1CEA-189D-45C0-9F22-A10C20B9DB3A" descr="FA1382BD-130F-4AC6-B749-0F35702ECFC7@wireles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3"/>
          <a:stretch/>
        </p:blipFill>
        <p:spPr bwMode="auto">
          <a:xfrm>
            <a:off x="5044872" y="3698431"/>
            <a:ext cx="2875500" cy="1640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1"/>
          <p:cNvSpPr txBox="1">
            <a:spLocks noChangeArrowheads="1"/>
          </p:cNvSpPr>
          <p:nvPr/>
        </p:nvSpPr>
        <p:spPr bwMode="auto">
          <a:xfrm>
            <a:off x="5369650" y="4811455"/>
            <a:ext cx="1611339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defTabSz="685800" eaLnBrk="1" hangingPunct="1"/>
            <a:r>
              <a:rPr lang="en-US" altLang="en-US" sz="975" b="1" dirty="0">
                <a:solidFill>
                  <a:srgbClr val="00B050"/>
                </a:solidFill>
              </a:rPr>
              <a:t>Slow slip just down dip </a:t>
            </a:r>
          </a:p>
          <a:p>
            <a:pPr algn="ctr" defTabSz="685800" eaLnBrk="1" hangingPunct="1"/>
            <a:r>
              <a:rPr lang="en-US" altLang="en-US" sz="975" b="1" dirty="0" err="1">
                <a:solidFill>
                  <a:srgbClr val="FF0000"/>
                </a:solidFill>
              </a:rPr>
              <a:t>seismogenic</a:t>
            </a:r>
            <a:r>
              <a:rPr lang="en-US" altLang="en-US" sz="975" b="1" dirty="0">
                <a:solidFill>
                  <a:srgbClr val="FF0000"/>
                </a:solidFill>
              </a:rPr>
              <a:t> zone</a:t>
            </a:r>
          </a:p>
        </p:txBody>
      </p:sp>
      <p:sp>
        <p:nvSpPr>
          <p:cNvPr id="31" name="Arc 30"/>
          <p:cNvSpPr/>
          <p:nvPr/>
        </p:nvSpPr>
        <p:spPr bwMode="auto">
          <a:xfrm rot="969188">
            <a:off x="5755552" y="4581553"/>
            <a:ext cx="2046303" cy="532874"/>
          </a:xfrm>
          <a:prstGeom prst="arc">
            <a:avLst>
              <a:gd name="adj1" fmla="val 16200000"/>
              <a:gd name="adj2" fmla="val 20398489"/>
            </a:avLst>
          </a:prstGeom>
          <a:noFill/>
          <a:ln w="57150" cap="flat" cmpd="sng" algn="ctr">
            <a:solidFill>
              <a:schemeClr val="accent1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</a:pPr>
            <a:endParaRPr lang="en-GB" sz="15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23629" y="3605487"/>
            <a:ext cx="330346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Scenario 2: </a:t>
            </a:r>
          </a:p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Slow slip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downdip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of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seismogenic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zone</a:t>
            </a:r>
          </a:p>
          <a:p>
            <a:pPr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marL="600075" lvl="1" indent="-257175" defTabSz="68580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Increase of stress in locked portion</a:t>
            </a:r>
          </a:p>
          <a:p>
            <a:pPr marL="600075" lvl="1" indent="-257175" defTabSz="68580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Triggers next earthquake?</a:t>
            </a:r>
          </a:p>
          <a:p>
            <a:pPr marL="600075" lvl="1" indent="-257175" defTabSz="68580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Increased likelihood of earthquake?</a:t>
            </a:r>
            <a:endParaRPr lang="en-GB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1223628" y="3605488"/>
            <a:ext cx="6669741" cy="1836203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</a:pPr>
            <a:endParaRPr lang="en-GB" sz="15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4" name="Arc 33"/>
          <p:cNvSpPr/>
          <p:nvPr/>
        </p:nvSpPr>
        <p:spPr bwMode="auto">
          <a:xfrm rot="391158">
            <a:off x="5108692" y="4421869"/>
            <a:ext cx="2046303" cy="532874"/>
          </a:xfrm>
          <a:prstGeom prst="arc">
            <a:avLst>
              <a:gd name="adj1" fmla="val 16200000"/>
              <a:gd name="adj2" fmla="val 20481118"/>
            </a:avLst>
          </a:prstGeom>
          <a:noFill/>
          <a:ln w="1047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</a:pPr>
            <a:endParaRPr lang="en-GB" sz="15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E4D42-EAF9-D749-AED3-4A08918ED2CB}"/>
              </a:ext>
            </a:extLst>
          </p:cNvPr>
          <p:cNvSpPr txBox="1"/>
          <p:nvPr/>
        </p:nvSpPr>
        <p:spPr>
          <a:xfrm>
            <a:off x="7620647" y="5743634"/>
            <a:ext cx="1567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Modified from Atwater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FBDB4C-64ED-AC40-A6EC-47D3D5D26E24}"/>
              </a:ext>
            </a:extLst>
          </p:cNvPr>
          <p:cNvSpPr/>
          <p:nvPr/>
        </p:nvSpPr>
        <p:spPr>
          <a:xfrm>
            <a:off x="189339" y="973527"/>
            <a:ext cx="2892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Why study Slow Slip Events?</a:t>
            </a:r>
          </a:p>
        </p:txBody>
      </p:sp>
    </p:spTree>
    <p:extLst>
      <p:ext uri="{BB962C8B-B14F-4D97-AF65-F5344CB8AC3E}">
        <p14:creationId xmlns:p14="http://schemas.microsoft.com/office/powerpoint/2010/main" val="1405392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 descr="Screen shot 2013-02-04 at 11.56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7" y="2079013"/>
            <a:ext cx="6537338" cy="353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Box 5"/>
          <p:cNvSpPr txBox="1">
            <a:spLocks noChangeArrowheads="1"/>
          </p:cNvSpPr>
          <p:nvPr/>
        </p:nvSpPr>
        <p:spPr bwMode="auto">
          <a:xfrm>
            <a:off x="626712" y="4799756"/>
            <a:ext cx="2160240" cy="41549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r>
              <a:rPr lang="en-US" altLang="en-US" sz="1050" dirty="0">
                <a:solidFill>
                  <a:prstClr val="black"/>
                </a:solidFill>
              </a:rPr>
              <a:t>Figure from Rubinstein et al. 2010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7267" y="1521821"/>
            <a:ext cx="22300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>
                <a:solidFill>
                  <a:sysClr val="windowText" lastClr="000000"/>
                </a:solidFill>
                <a:latin typeface="Calibri" panose="020F0502020204030204"/>
              </a:rPr>
              <a:t>Long-term   2cm over 2 years</a:t>
            </a:r>
          </a:p>
          <a:p>
            <a:pPr defTabSz="685800"/>
            <a:r>
              <a:rPr lang="en-GB" sz="1350" dirty="0">
                <a:solidFill>
                  <a:sysClr val="windowText" lastClr="000000"/>
                </a:solidFill>
                <a:latin typeface="Calibri" panose="020F0502020204030204"/>
              </a:rPr>
              <a:t>Short-term  2mm over 5 days</a:t>
            </a:r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 bwMode="auto">
          <a:xfrm flipH="1">
            <a:off x="2363822" y="4658769"/>
            <a:ext cx="1558374" cy="946592"/>
          </a:xfrm>
          <a:prstGeom prst="straightConnector1">
            <a:avLst/>
          </a:prstGeom>
          <a:solidFill>
            <a:schemeClr val="hlink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>
            <a:cxnSpLocks/>
          </p:cNvCxnSpPr>
          <p:nvPr/>
        </p:nvCxnSpPr>
        <p:spPr bwMode="auto">
          <a:xfrm flipH="1" flipV="1">
            <a:off x="2216576" y="2000248"/>
            <a:ext cx="908430" cy="1311609"/>
          </a:xfrm>
          <a:prstGeom prst="straightConnector1">
            <a:avLst/>
          </a:prstGeom>
          <a:solidFill>
            <a:schemeClr val="hlink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143985" y="5471247"/>
            <a:ext cx="13444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>
                <a:solidFill>
                  <a:prstClr val="black"/>
                </a:solidFill>
                <a:latin typeface="Calibri" panose="020F0502020204030204"/>
              </a:rPr>
              <a:t>2cm over month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85189" y="1671783"/>
            <a:ext cx="14069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>
                <a:solidFill>
                  <a:prstClr val="black"/>
                </a:solidFill>
                <a:latin typeface="Calibri" panose="020F0502020204030204"/>
              </a:rPr>
              <a:t>1cm over 10 days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 bwMode="auto">
          <a:xfrm flipV="1">
            <a:off x="4845732" y="1914158"/>
            <a:ext cx="645532" cy="963216"/>
          </a:xfrm>
          <a:prstGeom prst="straightConnector1">
            <a:avLst/>
          </a:prstGeom>
          <a:solidFill>
            <a:schemeClr val="hlink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23985FC-6180-D044-AE95-425DAD91E344}"/>
              </a:ext>
            </a:extLst>
          </p:cNvPr>
          <p:cNvSpPr/>
          <p:nvPr/>
        </p:nvSpPr>
        <p:spPr>
          <a:xfrm>
            <a:off x="189339" y="973527"/>
            <a:ext cx="409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Slow slip Events (SSEs) Around the World</a:t>
            </a:r>
          </a:p>
        </p:txBody>
      </p:sp>
    </p:spTree>
    <p:extLst>
      <p:ext uri="{BB962C8B-B14F-4D97-AF65-F5344CB8AC3E}">
        <p14:creationId xmlns:p14="http://schemas.microsoft.com/office/powerpoint/2010/main" val="3587099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 descr="Screen shot 2013-02-04 at 11.56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7" y="2079013"/>
            <a:ext cx="6537338" cy="353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Box 5"/>
          <p:cNvSpPr txBox="1">
            <a:spLocks noChangeArrowheads="1"/>
          </p:cNvSpPr>
          <p:nvPr/>
        </p:nvSpPr>
        <p:spPr bwMode="auto">
          <a:xfrm>
            <a:off x="626712" y="4799756"/>
            <a:ext cx="2160240" cy="41549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r>
              <a:rPr lang="en-US" altLang="en-US" sz="1050" dirty="0">
                <a:solidFill>
                  <a:prstClr val="black"/>
                </a:solidFill>
              </a:rPr>
              <a:t>Figure from Rubinstein et al. 2010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7267" y="1521821"/>
            <a:ext cx="22300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>
                <a:solidFill>
                  <a:sysClr val="windowText" lastClr="000000"/>
                </a:solidFill>
                <a:latin typeface="Calibri" panose="020F0502020204030204"/>
              </a:rPr>
              <a:t>Long-term   2cm over 2 years</a:t>
            </a:r>
          </a:p>
          <a:p>
            <a:pPr defTabSz="685800"/>
            <a:r>
              <a:rPr lang="en-GB" sz="1350" dirty="0">
                <a:solidFill>
                  <a:sysClr val="windowText" lastClr="000000"/>
                </a:solidFill>
                <a:latin typeface="Calibri" panose="020F0502020204030204"/>
              </a:rPr>
              <a:t>Short-term  2mm over 5 days</a:t>
            </a:r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 bwMode="auto">
          <a:xfrm flipH="1">
            <a:off x="2363822" y="4658769"/>
            <a:ext cx="1558374" cy="946592"/>
          </a:xfrm>
          <a:prstGeom prst="straightConnector1">
            <a:avLst/>
          </a:prstGeom>
          <a:solidFill>
            <a:schemeClr val="hlink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>
            <a:cxnSpLocks/>
          </p:cNvCxnSpPr>
          <p:nvPr/>
        </p:nvCxnSpPr>
        <p:spPr bwMode="auto">
          <a:xfrm flipH="1" flipV="1">
            <a:off x="2216576" y="2000248"/>
            <a:ext cx="908430" cy="1311609"/>
          </a:xfrm>
          <a:prstGeom prst="straightConnector1">
            <a:avLst/>
          </a:prstGeom>
          <a:solidFill>
            <a:schemeClr val="hlink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143985" y="5471247"/>
            <a:ext cx="13444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>
                <a:solidFill>
                  <a:prstClr val="black"/>
                </a:solidFill>
                <a:latin typeface="Calibri" panose="020F0502020204030204"/>
              </a:rPr>
              <a:t>2cm over month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85189" y="1671783"/>
            <a:ext cx="14069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>
                <a:solidFill>
                  <a:prstClr val="black"/>
                </a:solidFill>
                <a:latin typeface="Calibri" panose="020F0502020204030204"/>
              </a:rPr>
              <a:t>1cm over 10 days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45733" y="5387485"/>
            <a:ext cx="14469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>
                <a:solidFill>
                  <a:srgbClr val="FF0000"/>
                </a:solidFill>
                <a:latin typeface="Calibri" panose="020F0502020204030204"/>
              </a:rPr>
              <a:t>5cm over year</a:t>
            </a:r>
          </a:p>
          <a:p>
            <a:pPr defTabSz="685800"/>
            <a:r>
              <a:rPr lang="en-US" sz="1350" dirty="0">
                <a:solidFill>
                  <a:srgbClr val="FF0000"/>
                </a:solidFill>
                <a:latin typeface="Calibri" panose="020F0502020204030204"/>
              </a:rPr>
              <a:t>8 mm over month</a:t>
            </a:r>
            <a:endParaRPr lang="en-GB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 bwMode="auto">
          <a:xfrm flipV="1">
            <a:off x="4845732" y="1914158"/>
            <a:ext cx="645532" cy="963216"/>
          </a:xfrm>
          <a:prstGeom prst="straightConnector1">
            <a:avLst/>
          </a:prstGeom>
          <a:solidFill>
            <a:schemeClr val="hlink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cxnSpLocks/>
          </p:cNvCxnSpPr>
          <p:nvPr/>
        </p:nvCxnSpPr>
        <p:spPr bwMode="auto">
          <a:xfrm>
            <a:off x="5193817" y="3739662"/>
            <a:ext cx="180716" cy="1686733"/>
          </a:xfrm>
          <a:prstGeom prst="straightConnector1">
            <a:avLst/>
          </a:prstGeom>
          <a:solidFill>
            <a:schemeClr val="hlink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23985FC-6180-D044-AE95-425DAD91E344}"/>
              </a:ext>
            </a:extLst>
          </p:cNvPr>
          <p:cNvSpPr/>
          <p:nvPr/>
        </p:nvSpPr>
        <p:spPr>
          <a:xfrm>
            <a:off x="189339" y="973527"/>
            <a:ext cx="409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Slow slip Events (SSEs) Around the World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F074F7-5D2C-5445-B753-A7A3C61B433A}"/>
              </a:ext>
            </a:extLst>
          </p:cNvPr>
          <p:cNvSpPr txBox="1"/>
          <p:nvPr/>
        </p:nvSpPr>
        <p:spPr>
          <a:xfrm>
            <a:off x="7255829" y="5746835"/>
            <a:ext cx="19319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Modified from David Bekaert</a:t>
            </a:r>
          </a:p>
        </p:txBody>
      </p:sp>
      <p:pic>
        <p:nvPicPr>
          <p:cNvPr id="20" name="Picture 11" descr="Figure1ab.png">
            <a:extLst>
              <a:ext uri="{FF2B5EF4-FFF2-40B4-BE49-F238E27FC236}">
                <a16:creationId xmlns:a16="http://schemas.microsoft.com/office/drawing/2014/main" id="{A87C9675-4B3A-9C42-9538-8487AA852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8" t="1618" r="9827" b="6675"/>
          <a:stretch/>
        </p:blipFill>
        <p:spPr bwMode="auto">
          <a:xfrm>
            <a:off x="6756386" y="3660934"/>
            <a:ext cx="2081993" cy="1803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13">
            <a:extLst>
              <a:ext uri="{FF2B5EF4-FFF2-40B4-BE49-F238E27FC236}">
                <a16:creationId xmlns:a16="http://schemas.microsoft.com/office/drawing/2014/main" id="{A0F0452A-3972-EF43-A3E0-80243E5BB21E}"/>
              </a:ext>
            </a:extLst>
          </p:cNvPr>
          <p:cNvSpPr>
            <a:spLocks noChangeArrowheads="1"/>
          </p:cNvSpPr>
          <p:nvPr/>
        </p:nvSpPr>
        <p:spPr bwMode="auto">
          <a:xfrm rot="797092">
            <a:off x="7503577" y="4353943"/>
            <a:ext cx="472553" cy="458171"/>
          </a:xfrm>
          <a:prstGeom prst="ellipse">
            <a:avLst/>
          </a:prstGeom>
          <a:solidFill>
            <a:srgbClr val="008000">
              <a:alpha val="45097"/>
            </a:srgb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>
              <a:spcBef>
                <a:spcPct val="20000"/>
              </a:spcBef>
            </a:pPr>
            <a:r>
              <a:rPr lang="en-US" altLang="en-US" sz="1050" dirty="0">
                <a:solidFill>
                  <a:prstClr val="white"/>
                </a:solidFill>
              </a:rPr>
              <a:t>SSE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B0191-1F2D-B64F-8E52-122134CFB9EA}"/>
              </a:ext>
            </a:extLst>
          </p:cNvPr>
          <p:cNvSpPr txBox="1"/>
          <p:nvPr/>
        </p:nvSpPr>
        <p:spPr>
          <a:xfrm>
            <a:off x="4722778" y="1283896"/>
            <a:ext cx="14703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GNSS Station CAYA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AC0F781-DC81-F042-9B61-AAF3CCC8DB80}"/>
              </a:ext>
            </a:extLst>
          </p:cNvPr>
          <p:cNvSpPr/>
          <p:nvPr/>
        </p:nvSpPr>
        <p:spPr>
          <a:xfrm>
            <a:off x="505839" y="2165621"/>
            <a:ext cx="5919281" cy="3073940"/>
          </a:xfrm>
          <a:custGeom>
            <a:avLst/>
            <a:gdLst>
              <a:gd name="connsiteX0" fmla="*/ 0 w 7892375"/>
              <a:gd name="connsiteY0" fmla="*/ 0 h 4098587"/>
              <a:gd name="connsiteX1" fmla="*/ 7892375 w 7892375"/>
              <a:gd name="connsiteY1" fmla="*/ 0 h 4098587"/>
              <a:gd name="connsiteX2" fmla="*/ 7892375 w 7892375"/>
              <a:gd name="connsiteY2" fmla="*/ 4098587 h 4098587"/>
              <a:gd name="connsiteX3" fmla="*/ 0 w 7892375"/>
              <a:gd name="connsiteY3" fmla="*/ 4098587 h 4098587"/>
              <a:gd name="connsiteX4" fmla="*/ 0 w 7892375"/>
              <a:gd name="connsiteY4" fmla="*/ 0 h 4098587"/>
              <a:gd name="connsiteX5" fmla="*/ 5349831 w 7892375"/>
              <a:gd name="connsiteY5" fmla="*/ 1867002 h 4098587"/>
              <a:gd name="connsiteX6" fmla="*/ 5349831 w 7892375"/>
              <a:gd name="connsiteY6" fmla="*/ 2427936 h 4098587"/>
              <a:gd name="connsiteX7" fmla="*/ 6372468 w 7892375"/>
              <a:gd name="connsiteY7" fmla="*/ 2427936 h 4098587"/>
              <a:gd name="connsiteX8" fmla="*/ 6372468 w 7892375"/>
              <a:gd name="connsiteY8" fmla="*/ 1867002 h 4098587"/>
              <a:gd name="connsiteX9" fmla="*/ 5349831 w 7892375"/>
              <a:gd name="connsiteY9" fmla="*/ 1867002 h 409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92375" h="4098587">
                <a:moveTo>
                  <a:pt x="0" y="0"/>
                </a:moveTo>
                <a:lnTo>
                  <a:pt x="7892375" y="0"/>
                </a:lnTo>
                <a:lnTo>
                  <a:pt x="7892375" y="4098587"/>
                </a:lnTo>
                <a:lnTo>
                  <a:pt x="0" y="4098587"/>
                </a:lnTo>
                <a:lnTo>
                  <a:pt x="0" y="0"/>
                </a:lnTo>
                <a:close/>
                <a:moveTo>
                  <a:pt x="5349831" y="1867002"/>
                </a:moveTo>
                <a:lnTo>
                  <a:pt x="5349831" y="2427936"/>
                </a:lnTo>
                <a:lnTo>
                  <a:pt x="6372468" y="2427936"/>
                </a:lnTo>
                <a:lnTo>
                  <a:pt x="6372468" y="1867002"/>
                </a:lnTo>
                <a:lnTo>
                  <a:pt x="5349831" y="1867002"/>
                </a:lnTo>
                <a:close/>
              </a:path>
            </a:pathLst>
          </a:custGeom>
          <a:solidFill>
            <a:schemeClr val="bg1">
              <a:lumMod val="95000"/>
              <a:alpha val="69000"/>
            </a:schemeClr>
          </a:solidFill>
          <a:ln>
            <a:solidFill>
              <a:schemeClr val="accent1">
                <a:shade val="50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38BDDC-476F-4249-8CB7-1B8D7D28AA96}"/>
              </a:ext>
            </a:extLst>
          </p:cNvPr>
          <p:cNvGrpSpPr/>
          <p:nvPr/>
        </p:nvGrpSpPr>
        <p:grpSpPr>
          <a:xfrm>
            <a:off x="4402463" y="870360"/>
            <a:ext cx="4659030" cy="2553179"/>
            <a:chOff x="5664040" y="0"/>
            <a:chExt cx="6212040" cy="34042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371E69-0F14-094D-B6CD-A02D49680931}"/>
                </a:ext>
              </a:extLst>
            </p:cNvPr>
            <p:cNvSpPr/>
            <p:nvPr/>
          </p:nvSpPr>
          <p:spPr>
            <a:xfrm>
              <a:off x="5664040" y="0"/>
              <a:ext cx="6212040" cy="3404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E1F64B5-E194-A348-96B4-141E006B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1651" y="51792"/>
              <a:ext cx="6176818" cy="3325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6978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8777107-C117-374E-8347-5A83CC1545F6}"/>
              </a:ext>
            </a:extLst>
          </p:cNvPr>
          <p:cNvSpPr txBox="1"/>
          <p:nvPr/>
        </p:nvSpPr>
        <p:spPr>
          <a:xfrm>
            <a:off x="189338" y="1534584"/>
            <a:ext cx="46931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Slow-slip events are like earthquakes, but occur over days to months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There is a “gap” in the Guerrero region where SSEs occur, no historic earthquake since at least 1911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The most recent event began around July 2017 and continued until sometime in 2018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After the SSE started, three large regional earthquakes occurred: </a:t>
            </a:r>
          </a:p>
          <a:p>
            <a:pPr marL="557213" lvl="1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September 11, 2017 near Puebla and Mexico City</a:t>
            </a:r>
          </a:p>
          <a:p>
            <a:pPr marL="557213" lvl="1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September 18, 2017 Chiapas</a:t>
            </a:r>
          </a:p>
          <a:p>
            <a:pPr marL="557213" lvl="1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February 16, 2018 near Oaxaca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21F414-5321-4C46-8CFF-B26279E154EA}"/>
              </a:ext>
            </a:extLst>
          </p:cNvPr>
          <p:cNvSpPr/>
          <p:nvPr/>
        </p:nvSpPr>
        <p:spPr>
          <a:xfrm>
            <a:off x="189338" y="973527"/>
            <a:ext cx="6286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Slow slip Events (SSEs) occur in Guerrero Mexico every 3-4 years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828AF-59CF-2642-A51C-1F5778654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45" t="48883" r="20633"/>
          <a:stretch/>
        </p:blipFill>
        <p:spPr>
          <a:xfrm>
            <a:off x="4961965" y="1626353"/>
            <a:ext cx="4182035" cy="2956916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26554E35-F460-5D4E-A34A-812ECFBF4F48}"/>
              </a:ext>
            </a:extLst>
          </p:cNvPr>
          <p:cNvSpPr/>
          <p:nvPr/>
        </p:nvSpPr>
        <p:spPr>
          <a:xfrm>
            <a:off x="6440377" y="1331965"/>
            <a:ext cx="2627423" cy="588776"/>
          </a:xfrm>
          <a:prstGeom prst="wedgeRoundRectCallout">
            <a:avLst/>
          </a:prstGeom>
          <a:solidFill>
            <a:srgbClr val="9EC4E4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Q. What is the earthquake hazard in the “gap” region? </a:t>
            </a:r>
          </a:p>
        </p:txBody>
      </p:sp>
    </p:spTree>
    <p:extLst>
      <p:ext uri="{BB962C8B-B14F-4D97-AF65-F5344CB8AC3E}">
        <p14:creationId xmlns:p14="http://schemas.microsoft.com/office/powerpoint/2010/main" val="4010351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8777107-C117-374E-8347-5A83CC1545F6}"/>
              </a:ext>
            </a:extLst>
          </p:cNvPr>
          <p:cNvSpPr txBox="1"/>
          <p:nvPr/>
        </p:nvSpPr>
        <p:spPr>
          <a:xfrm>
            <a:off x="189338" y="1534585"/>
            <a:ext cx="4693196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Slow-slip events are like earthquakes, but occur over days to months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There is a “gap” in the Guerrero region where SSEs occur, no historic earthquake since at least 1911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The most recent event began around July 2017 and continued until sometime in 2018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After the SSE started, three large regional earthquakes occurred: </a:t>
            </a:r>
          </a:p>
          <a:p>
            <a:pPr marL="557213" lvl="1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September 11, 2017 near Puebla and Mexico City</a:t>
            </a:r>
          </a:p>
          <a:p>
            <a:pPr marL="557213" lvl="1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September 18, 2017 Chiapas</a:t>
            </a:r>
          </a:p>
          <a:p>
            <a:pPr marL="557213" lvl="1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February 16, 2018 near Oaxaca</a:t>
            </a:r>
          </a:p>
          <a:p>
            <a:pPr marL="557213" lvl="1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The SSE in the Guerrero region typically shows 5-6 cm of peak displacement at the surface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21F414-5321-4C46-8CFF-B26279E154EA}"/>
              </a:ext>
            </a:extLst>
          </p:cNvPr>
          <p:cNvSpPr/>
          <p:nvPr/>
        </p:nvSpPr>
        <p:spPr>
          <a:xfrm>
            <a:off x="189338" y="973527"/>
            <a:ext cx="6286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Slow slip Events (SSEs) occur in Guerrero Mexico every 3-4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883DF-4B5C-FA4E-99B6-DB37EF78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386" y="1638617"/>
            <a:ext cx="4632614" cy="249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41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243662-1939-6E48-97F4-11A90EF97E27}"/>
              </a:ext>
            </a:extLst>
          </p:cNvPr>
          <p:cNvSpPr/>
          <p:nvPr/>
        </p:nvSpPr>
        <p:spPr>
          <a:xfrm>
            <a:off x="189338" y="973527"/>
            <a:ext cx="3862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Observations: GNSS and ALOS-2 </a:t>
            </a:r>
            <a:r>
              <a:rPr lang="en-US" b="1" u="sng" dirty="0" err="1">
                <a:solidFill>
                  <a:prstClr val="black"/>
                </a:solidFill>
                <a:latin typeface="Calibri" panose="020F0502020204030204"/>
              </a:rPr>
              <a:t>InSAR</a:t>
            </a:r>
            <a:endParaRPr lang="en-US" b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9ADA89-D292-B64B-AA5F-C757C7A2912B}"/>
              </a:ext>
            </a:extLst>
          </p:cNvPr>
          <p:cNvSpPr txBox="1"/>
          <p:nvPr/>
        </p:nvSpPr>
        <p:spPr>
          <a:xfrm>
            <a:off x="189338" y="1534584"/>
            <a:ext cx="444413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500" b="1" dirty="0">
                <a:solidFill>
                  <a:srgbClr val="FFC000">
                    <a:lumMod val="50000"/>
                  </a:srgbClr>
                </a:solidFill>
                <a:latin typeface="Calibri" panose="020F0502020204030204"/>
              </a:rPr>
              <a:t>GNSS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30 GNSS stations from a local network in Guerrero processed by Alex Gonzalez-Ortega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Supplemented by 27 stations processed by UNR (Blewitt et al., 2018)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US" sz="1500" b="1" dirty="0">
                <a:solidFill>
                  <a:srgbClr val="FFC000">
                    <a:lumMod val="50000"/>
                  </a:srgbClr>
                </a:solidFill>
                <a:latin typeface="Calibri" panose="020F0502020204030204"/>
              </a:rPr>
              <a:t>ALOS-2 </a:t>
            </a:r>
            <a:r>
              <a:rPr lang="en-US" sz="1500" b="1" dirty="0" err="1">
                <a:solidFill>
                  <a:srgbClr val="FFC000">
                    <a:lumMod val="50000"/>
                  </a:srgbClr>
                </a:solidFill>
                <a:latin typeface="Calibri" panose="020F0502020204030204"/>
              </a:rPr>
              <a:t>InSAR</a:t>
            </a:r>
            <a:endParaRPr lang="en-US" sz="1500" b="1" dirty="0">
              <a:solidFill>
                <a:srgbClr val="FFC000">
                  <a:lumMod val="50000"/>
                </a:srgbClr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3 descending tracks with data starting in 2015 obtained from JAXA under RA4 and 5 proposals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~30 scenes each track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4792A0-A4BA-FE4E-BFE1-771912A751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6416" y="879376"/>
            <a:ext cx="3862392" cy="5121374"/>
          </a:xfr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6DB7D97-3B53-C340-B0F7-462D3BC0682A}"/>
              </a:ext>
            </a:extLst>
          </p:cNvPr>
          <p:cNvSpPr/>
          <p:nvPr/>
        </p:nvSpPr>
        <p:spPr>
          <a:xfrm rot="1184486">
            <a:off x="6209726" y="2472521"/>
            <a:ext cx="320613" cy="264935"/>
          </a:xfrm>
          <a:prstGeom prst="ellipse">
            <a:avLst/>
          </a:prstGeom>
          <a:solidFill>
            <a:schemeClr val="accent4">
              <a:lumMod val="40000"/>
              <a:lumOff val="60000"/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666DF1-78E8-5946-AF94-8F9A0D1603AC}"/>
              </a:ext>
            </a:extLst>
          </p:cNvPr>
          <p:cNvSpPr/>
          <p:nvPr/>
        </p:nvSpPr>
        <p:spPr>
          <a:xfrm>
            <a:off x="6575849" y="2484274"/>
            <a:ext cx="623527" cy="59909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4E1E074-2C72-9C4D-8B03-1C1AB20D7E2B}"/>
              </a:ext>
            </a:extLst>
          </p:cNvPr>
          <p:cNvSpPr/>
          <p:nvPr/>
        </p:nvSpPr>
        <p:spPr>
          <a:xfrm>
            <a:off x="7697328" y="2426159"/>
            <a:ext cx="623527" cy="59909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9534-CCF0-1A4B-896D-FC5972F7D5A9}"/>
              </a:ext>
            </a:extLst>
          </p:cNvPr>
          <p:cNvSpPr txBox="1"/>
          <p:nvPr/>
        </p:nvSpPr>
        <p:spPr>
          <a:xfrm>
            <a:off x="5322194" y="3503858"/>
            <a:ext cx="2221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F0C60F-69A3-EF43-B206-0514A8673FB2}"/>
              </a:ext>
            </a:extLst>
          </p:cNvPr>
          <p:cNvSpPr txBox="1"/>
          <p:nvPr/>
        </p:nvSpPr>
        <p:spPr>
          <a:xfrm>
            <a:off x="8459809" y="3503858"/>
            <a:ext cx="3364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5CDA11-5DCB-924C-8976-137E5541F306}"/>
              </a:ext>
            </a:extLst>
          </p:cNvPr>
          <p:cNvSpPr txBox="1"/>
          <p:nvPr/>
        </p:nvSpPr>
        <p:spPr>
          <a:xfrm>
            <a:off x="8479765" y="4607467"/>
            <a:ext cx="3165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B’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36D0E-3B6F-754B-97E6-8C5BC673F738}"/>
              </a:ext>
            </a:extLst>
          </p:cNvPr>
          <p:cNvSpPr txBox="1"/>
          <p:nvPr/>
        </p:nvSpPr>
        <p:spPr>
          <a:xfrm>
            <a:off x="5315998" y="4607467"/>
            <a:ext cx="2221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B08E2-E841-F34F-9E8E-AEEE11C7C77A}"/>
              </a:ext>
            </a:extLst>
          </p:cNvPr>
          <p:cNvSpPr txBox="1"/>
          <p:nvPr/>
        </p:nvSpPr>
        <p:spPr>
          <a:xfrm>
            <a:off x="5905890" y="2569122"/>
            <a:ext cx="3863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 dirty="0">
                <a:solidFill>
                  <a:srgbClr val="FF0000"/>
                </a:solidFill>
                <a:latin typeface="Calibri" panose="020F0502020204030204"/>
              </a:rPr>
              <a:t>SSE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413968-C8AC-E94F-8E43-F8FFE46AF575}"/>
              </a:ext>
            </a:extLst>
          </p:cNvPr>
          <p:cNvSpPr txBox="1"/>
          <p:nvPr/>
        </p:nvSpPr>
        <p:spPr>
          <a:xfrm>
            <a:off x="7055123" y="3044567"/>
            <a:ext cx="1319075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 dirty="0">
                <a:solidFill>
                  <a:srgbClr val="FF0000"/>
                </a:solidFill>
                <a:latin typeface="Calibri" panose="020F0502020204030204"/>
              </a:rPr>
              <a:t>2018 Oaxaca Eq</a:t>
            </a:r>
          </a:p>
        </p:txBody>
      </p:sp>
    </p:spTree>
    <p:extLst>
      <p:ext uri="{BB962C8B-B14F-4D97-AF65-F5344CB8AC3E}">
        <p14:creationId xmlns:p14="http://schemas.microsoft.com/office/powerpoint/2010/main" val="1431909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1FC800-B937-AC4A-93EC-616ADEC7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849" y="1751552"/>
            <a:ext cx="3390900" cy="3286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6DC3B9-6091-224F-AACD-32233E1FA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460" y="1751552"/>
            <a:ext cx="1687667" cy="331655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8429CA-5C6D-EA45-A095-3D79D77A504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566548" y="2648557"/>
            <a:ext cx="2386577" cy="13805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0EC72A1-A5AC-C844-9C73-0609B649A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7" y="3482508"/>
            <a:ext cx="3549822" cy="14637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FA57D-BC4B-2741-B32C-67AA92A31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6" y="1911722"/>
            <a:ext cx="3536813" cy="14736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E5DF0E-FE24-7347-9878-9489F34FC727}"/>
              </a:ext>
            </a:extLst>
          </p:cNvPr>
          <p:cNvSpPr/>
          <p:nvPr/>
        </p:nvSpPr>
        <p:spPr>
          <a:xfrm>
            <a:off x="189339" y="973527"/>
            <a:ext cx="2821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Comparing GNSS and </a:t>
            </a:r>
            <a:r>
              <a:rPr lang="en-US" b="1" u="sng" dirty="0" err="1">
                <a:solidFill>
                  <a:prstClr val="black"/>
                </a:solidFill>
                <a:latin typeface="Calibri" panose="020F0502020204030204"/>
              </a:rPr>
              <a:t>InSAR</a:t>
            </a:r>
            <a:endParaRPr lang="en-US" b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F33230-E364-CE47-B880-D514B63178EE}"/>
              </a:ext>
            </a:extLst>
          </p:cNvPr>
          <p:cNvSpPr txBox="1"/>
          <p:nvPr/>
        </p:nvSpPr>
        <p:spPr>
          <a:xfrm rot="855525">
            <a:off x="4823980" y="1796306"/>
            <a:ext cx="8338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Track 155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13AE0-08C0-6D46-BE00-80BE4B61544E}"/>
              </a:ext>
            </a:extLst>
          </p:cNvPr>
          <p:cNvSpPr txBox="1"/>
          <p:nvPr/>
        </p:nvSpPr>
        <p:spPr>
          <a:xfrm rot="1208332">
            <a:off x="5892682" y="2213937"/>
            <a:ext cx="8338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Track 153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C0EED-F099-6047-A089-E5633F9DE7E9}"/>
              </a:ext>
            </a:extLst>
          </p:cNvPr>
          <p:cNvSpPr txBox="1"/>
          <p:nvPr/>
        </p:nvSpPr>
        <p:spPr>
          <a:xfrm rot="3257034">
            <a:off x="8159348" y="2619159"/>
            <a:ext cx="8338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Track 152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DBE70A-A13E-7A41-8E10-5884CE9AC68C}"/>
              </a:ext>
            </a:extLst>
          </p:cNvPr>
          <p:cNvGrpSpPr/>
          <p:nvPr/>
        </p:nvGrpSpPr>
        <p:grpSpPr>
          <a:xfrm>
            <a:off x="3891169" y="3742855"/>
            <a:ext cx="602620" cy="1260649"/>
            <a:chOff x="5188226" y="3847472"/>
            <a:chExt cx="803494" cy="1680864"/>
          </a:xfrm>
        </p:grpSpPr>
        <p:pic>
          <p:nvPicPr>
            <p:cNvPr id="16" name="Content Placeholder 6">
              <a:extLst>
                <a:ext uri="{FF2B5EF4-FFF2-40B4-BE49-F238E27FC236}">
                  <a16:creationId xmlns:a16="http://schemas.microsoft.com/office/drawing/2014/main" id="{28B103CC-E9F4-7742-A22F-62A7ABA99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7072" t="20377" r="70312" b="54638"/>
            <a:stretch/>
          </p:blipFill>
          <p:spPr>
            <a:xfrm>
              <a:off x="5188226" y="3847472"/>
              <a:ext cx="199749" cy="144014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134116-05D6-D34E-89F3-CC9FA12DC51F}"/>
                </a:ext>
              </a:extLst>
            </p:cNvPr>
            <p:cNvSpPr txBox="1"/>
            <p:nvPr/>
          </p:nvSpPr>
          <p:spPr>
            <a:xfrm>
              <a:off x="5334157" y="3847472"/>
              <a:ext cx="58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825" dirty="0">
                  <a:solidFill>
                    <a:prstClr val="black"/>
                  </a:solidFill>
                  <a:latin typeface="Calibri" panose="020F0502020204030204"/>
                </a:rPr>
                <a:t>10 cm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D1A1D7-96A4-744E-833F-9A3856F462A7}"/>
                </a:ext>
              </a:extLst>
            </p:cNvPr>
            <p:cNvSpPr txBox="1"/>
            <p:nvPr/>
          </p:nvSpPr>
          <p:spPr>
            <a:xfrm>
              <a:off x="5334157" y="5066671"/>
              <a:ext cx="58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825" dirty="0">
                  <a:solidFill>
                    <a:prstClr val="black"/>
                  </a:solidFill>
                  <a:latin typeface="Calibri" panose="020F0502020204030204"/>
                </a:rPr>
                <a:t>-10 cm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A1BEF0-652F-EB43-BD80-57C74E33E721}"/>
                </a:ext>
              </a:extLst>
            </p:cNvPr>
            <p:cNvSpPr txBox="1"/>
            <p:nvPr/>
          </p:nvSpPr>
          <p:spPr>
            <a:xfrm rot="5400000">
              <a:off x="5351541" y="4228990"/>
              <a:ext cx="60325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Step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B60E0E-8AFF-B941-A174-4D9746C8BE66}"/>
              </a:ext>
            </a:extLst>
          </p:cNvPr>
          <p:cNvCxnSpPr>
            <a:cxnSpLocks/>
          </p:cNvCxnSpPr>
          <p:nvPr/>
        </p:nvCxnSpPr>
        <p:spPr>
          <a:xfrm>
            <a:off x="3549822" y="4197095"/>
            <a:ext cx="2674766" cy="853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C6EBA05-AC85-D04A-AD6D-505F80471A67}"/>
              </a:ext>
            </a:extLst>
          </p:cNvPr>
          <p:cNvSpPr/>
          <p:nvPr/>
        </p:nvSpPr>
        <p:spPr>
          <a:xfrm>
            <a:off x="6195610" y="4177776"/>
            <a:ext cx="140795" cy="1760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CEFE88-C0E4-0F4D-89FE-F51269C60D07}"/>
              </a:ext>
            </a:extLst>
          </p:cNvPr>
          <p:cNvSpPr/>
          <p:nvPr/>
        </p:nvSpPr>
        <p:spPr>
          <a:xfrm>
            <a:off x="8017896" y="4177776"/>
            <a:ext cx="140795" cy="1760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79D094-C6CC-6D4A-AC68-4C476925A610}"/>
              </a:ext>
            </a:extLst>
          </p:cNvPr>
          <p:cNvSpPr/>
          <p:nvPr/>
        </p:nvSpPr>
        <p:spPr>
          <a:xfrm>
            <a:off x="7752530" y="3979668"/>
            <a:ext cx="140795" cy="1760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F8A349-A770-BC41-AD49-63221137746F}"/>
              </a:ext>
            </a:extLst>
          </p:cNvPr>
          <p:cNvSpPr/>
          <p:nvPr/>
        </p:nvSpPr>
        <p:spPr>
          <a:xfrm>
            <a:off x="5931166" y="3980894"/>
            <a:ext cx="140795" cy="1760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53794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6" name="Content Placeholder 2"/>
          <p:cNvSpPr>
            <a:spLocks noGrp="1"/>
          </p:cNvSpPr>
          <p:nvPr>
            <p:ph idx="1"/>
          </p:nvPr>
        </p:nvSpPr>
        <p:spPr>
          <a:xfrm>
            <a:off x="336947" y="1471613"/>
            <a:ext cx="4235054" cy="3432879"/>
          </a:xfrm>
        </p:spPr>
        <p:txBody>
          <a:bodyPr>
            <a:normAutofit/>
          </a:bodyPr>
          <a:lstStyle/>
          <a:p>
            <a:r>
              <a:rPr lang="en-US" altLang="en-US" sz="1800" dirty="0">
                <a:ea typeface="ＭＳ Ｐゴシック" pitchFamily="34" charset="-128"/>
              </a:rPr>
              <a:t>We down-sample each track by random sampling uniformly in space to 3-5k points each</a:t>
            </a:r>
          </a:p>
          <a:p>
            <a:endParaRPr lang="en-US" altLang="en-US" sz="1800" dirty="0">
              <a:ea typeface="ＭＳ Ｐゴシック" pitchFamily="34" charset="-128"/>
            </a:endParaRPr>
          </a:p>
          <a:p>
            <a:r>
              <a:rPr lang="en-US" altLang="en-US" sz="1800" dirty="0">
                <a:ea typeface="ＭＳ Ｐゴシック" pitchFamily="34" charset="-128"/>
              </a:rPr>
              <a:t>We fit a linear trend, offset, and step function to each pixel’s time-series</a:t>
            </a:r>
          </a:p>
          <a:p>
            <a:endParaRPr lang="en-US" altLang="en-US" sz="1800" dirty="0">
              <a:ea typeface="ＭＳ Ｐゴシック" pitchFamily="34" charset="-128"/>
            </a:endParaRPr>
          </a:p>
          <a:p>
            <a:r>
              <a:rPr lang="en-US" altLang="en-US" sz="1800" dirty="0">
                <a:ea typeface="ＭＳ Ｐゴシック" pitchFamily="34" charset="-128"/>
              </a:rPr>
              <a:t>The step function spans 2017.3-2018.5 and encompasses the 2017/18 SSE and the regional earthquakes</a:t>
            </a:r>
          </a:p>
          <a:p>
            <a:pPr lvl="2">
              <a:buFontTx/>
              <a:buNone/>
            </a:pPr>
            <a:endParaRPr lang="en-US" altLang="en-US" sz="2100" dirty="0">
              <a:ea typeface="ＭＳ Ｐゴシック" pitchFamily="34" charset="-128"/>
            </a:endParaRPr>
          </a:p>
          <a:p>
            <a:pPr lvl="2">
              <a:buFontTx/>
              <a:buNone/>
            </a:pPr>
            <a:endParaRPr lang="en-US" altLang="en-US" sz="2100" dirty="0">
              <a:ea typeface="ＭＳ Ｐゴシック" pitchFamily="34" charset="-128"/>
            </a:endParaRPr>
          </a:p>
          <a:p>
            <a:pPr lvl="2"/>
            <a:endParaRPr lang="en-US" altLang="en-US" sz="2100" dirty="0">
              <a:ea typeface="ＭＳ Ｐゴシック" pitchFamily="34" charset="-12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EBDB97-6AD6-1544-9ACE-167724DF1B13}"/>
              </a:ext>
            </a:extLst>
          </p:cNvPr>
          <p:cNvGrpSpPr/>
          <p:nvPr/>
        </p:nvGrpSpPr>
        <p:grpSpPr>
          <a:xfrm>
            <a:off x="4831511" y="1711291"/>
            <a:ext cx="4074391" cy="2678664"/>
            <a:chOff x="6442013" y="1138720"/>
            <a:chExt cx="5432520" cy="35715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893D42-FA2A-8E43-884D-45F71E343FB5}"/>
                </a:ext>
              </a:extLst>
            </p:cNvPr>
            <p:cNvSpPr txBox="1"/>
            <p:nvPr/>
          </p:nvSpPr>
          <p:spPr>
            <a:xfrm>
              <a:off x="8532182" y="4340940"/>
              <a:ext cx="3082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200" i="1" dirty="0">
                  <a:solidFill>
                    <a:prstClr val="black"/>
                  </a:solidFill>
                  <a:latin typeface="Calibri" panose="020F0502020204030204"/>
                </a:rPr>
                <a:t>Modified from David Bekaert</a:t>
              </a: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5D1B8B1D-0A1A-2042-8A80-74BCE6D72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801987" y="1977197"/>
              <a:ext cx="1834049" cy="553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defTabSz="685800" eaLnBrk="1" hangingPunct="1"/>
              <a:r>
                <a:rPr lang="en-US" altLang="en-US" sz="1350" dirty="0">
                  <a:solidFill>
                    <a:prstClr val="black"/>
                  </a:solidFill>
                </a:rPr>
                <a:t>Cumulative displacement</a:t>
              </a:r>
            </a:p>
          </p:txBody>
        </p:sp>
        <p:cxnSp>
          <p:nvCxnSpPr>
            <p:cNvPr id="16" name="Straight Arrow Connector 6">
              <a:extLst>
                <a:ext uri="{FF2B5EF4-FFF2-40B4-BE49-F238E27FC236}">
                  <a16:creationId xmlns:a16="http://schemas.microsoft.com/office/drawing/2014/main" id="{8FFCBAAE-F0F9-5B4A-80D5-1FE1100CF5D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5650811" y="2516610"/>
              <a:ext cx="2757416" cy="16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Arrow Connector 7">
              <a:extLst>
                <a:ext uri="{FF2B5EF4-FFF2-40B4-BE49-F238E27FC236}">
                  <a16:creationId xmlns:a16="http://schemas.microsoft.com/office/drawing/2014/main" id="{65359290-B2CE-BD47-8B55-3092E8270E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38628" y="3896137"/>
              <a:ext cx="353928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3DF0974F-F32E-0745-8FBE-38C2512A5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60922" y="3927471"/>
              <a:ext cx="1007114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r>
                <a:rPr lang="en-US" altLang="en-US" sz="1350">
                  <a:solidFill>
                    <a:prstClr val="black"/>
                  </a:solidFill>
                </a:rPr>
                <a:t>Time, t </a:t>
              </a:r>
              <a:endParaRPr lang="en-US" altLang="en-US" sz="1350" i="1">
                <a:solidFill>
                  <a:prstClr val="black"/>
                </a:solidFill>
              </a:endParaRPr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67C37CB1-2F81-0C4B-8D8E-DA1EB116B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1089" y="2392092"/>
              <a:ext cx="78651" cy="8355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endParaRPr lang="en-US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20" name="Oval 17">
              <a:extLst>
                <a:ext uri="{FF2B5EF4-FFF2-40B4-BE49-F238E27FC236}">
                  <a16:creationId xmlns:a16="http://schemas.microsoft.com/office/drawing/2014/main" id="{9A887DD1-5EE1-6E4D-8C9C-2054D0ACA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5135" y="2809882"/>
              <a:ext cx="78651" cy="8355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endParaRPr lang="en-US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21" name="Oval 19">
              <a:extLst>
                <a:ext uri="{FF2B5EF4-FFF2-40B4-BE49-F238E27FC236}">
                  <a16:creationId xmlns:a16="http://schemas.microsoft.com/office/drawing/2014/main" id="{7C411FA2-CFBD-9744-B28F-479C557FE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7917" y="1462508"/>
              <a:ext cx="78651" cy="8355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endParaRPr lang="en-US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22" name="Oval 20">
              <a:extLst>
                <a:ext uri="{FF2B5EF4-FFF2-40B4-BE49-F238E27FC236}">
                  <a16:creationId xmlns:a16="http://schemas.microsoft.com/office/drawing/2014/main" id="{BB9C7FB1-4FE5-1143-A296-57F1F7D3E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9505" y="2099639"/>
              <a:ext cx="78651" cy="8355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endParaRPr lang="en-US" altLang="en-US" sz="1500">
                <a:solidFill>
                  <a:prstClr val="black"/>
                </a:solidFill>
              </a:endParaRPr>
            </a:p>
          </p:txBody>
        </p:sp>
        <p:cxnSp>
          <p:nvCxnSpPr>
            <p:cNvPr id="23" name="Straight Connector 36">
              <a:extLst>
                <a:ext uri="{FF2B5EF4-FFF2-40B4-BE49-F238E27FC236}">
                  <a16:creationId xmlns:a16="http://schemas.microsoft.com/office/drawing/2014/main" id="{E1A2ADEE-BF30-FE4C-84CE-1FF6B8FDF2D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973671" y="1337171"/>
              <a:ext cx="1808970" cy="1420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Straight Connector 38">
              <a:extLst>
                <a:ext uri="{FF2B5EF4-FFF2-40B4-BE49-F238E27FC236}">
                  <a16:creationId xmlns:a16="http://schemas.microsoft.com/office/drawing/2014/main" id="{9E107007-F594-E245-BA62-8A688297E6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838627" y="1713183"/>
              <a:ext cx="2167814" cy="17964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3E247FCD-BB3B-7448-822A-BBF23472F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41964" y="1754962"/>
              <a:ext cx="78651" cy="8355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endParaRPr lang="en-US" altLang="en-US" sz="1500">
                <a:solidFill>
                  <a:prstClr val="black"/>
                </a:solidFill>
              </a:endParaRPr>
            </a:p>
          </p:txBody>
        </p:sp>
        <p:cxnSp>
          <p:nvCxnSpPr>
            <p:cNvPr id="26" name="Straight Arrow Connector 6">
              <a:extLst>
                <a:ext uri="{FF2B5EF4-FFF2-40B4-BE49-F238E27FC236}">
                  <a16:creationId xmlns:a16="http://schemas.microsoft.com/office/drawing/2014/main" id="{59BF8D24-FAC5-874B-B06A-7663DA73B4C0}"/>
                </a:ext>
              </a:extLst>
            </p:cNvPr>
            <p:cNvCxnSpPr>
              <a:cxnSpLocks noChangeShapeType="1"/>
              <a:endCxn id="20" idx="4"/>
            </p:cNvCxnSpPr>
            <p:nvPr/>
          </p:nvCxnSpPr>
          <p:spPr bwMode="auto">
            <a:xfrm rot="5400000" flipH="1" flipV="1">
              <a:off x="7154101" y="3385777"/>
              <a:ext cx="1002697" cy="1802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TextBox 47">
              <a:extLst>
                <a:ext uri="{FF2B5EF4-FFF2-40B4-BE49-F238E27FC236}">
                  <a16:creationId xmlns:a16="http://schemas.microsoft.com/office/drawing/2014/main" id="{668F80B9-6744-5545-AB8D-A6C1113724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5641" y="3112780"/>
              <a:ext cx="502701" cy="400109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r>
                <a:rPr lang="en-US" altLang="en-US" sz="1350" i="1" dirty="0">
                  <a:solidFill>
                    <a:srgbClr val="FF0000"/>
                  </a:solidFill>
                </a:rPr>
                <a:t>a</a:t>
              </a:r>
              <a:r>
                <a:rPr lang="en-US" altLang="en-US" sz="1350" i="1" baseline="-25000" dirty="0">
                  <a:solidFill>
                    <a:srgbClr val="FF0000"/>
                  </a:solidFill>
                </a:rPr>
                <a:t>m</a:t>
              </a:r>
            </a:p>
          </p:txBody>
        </p:sp>
        <p:sp>
          <p:nvSpPr>
            <p:cNvPr id="28" name="Rectangle 63">
              <a:extLst>
                <a:ext uri="{FF2B5EF4-FFF2-40B4-BE49-F238E27FC236}">
                  <a16:creationId xmlns:a16="http://schemas.microsoft.com/office/drawing/2014/main" id="{BE789DFB-8C5F-F045-950E-23A827C30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0293" y="1138720"/>
              <a:ext cx="1096199" cy="2757416"/>
            </a:xfrm>
            <a:prstGeom prst="rect">
              <a:avLst/>
            </a:prstGeom>
            <a:solidFill>
              <a:srgbClr val="0093AB">
                <a:alpha val="3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endParaRPr lang="en-US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29" name="TextBox 49">
              <a:extLst>
                <a:ext uri="{FF2B5EF4-FFF2-40B4-BE49-F238E27FC236}">
                  <a16:creationId xmlns:a16="http://schemas.microsoft.com/office/drawing/2014/main" id="{3659175F-37B6-7648-904D-7104EFDAEC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54623" y="3927471"/>
              <a:ext cx="65659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r>
                <a:rPr lang="en-US" altLang="en-US" sz="1500">
                  <a:solidFill>
                    <a:srgbClr val="0093AB"/>
                  </a:solidFill>
                </a:rPr>
                <a:t>t</a:t>
              </a:r>
              <a:r>
                <a:rPr lang="en-US" altLang="en-US" sz="1500" baseline="-25000">
                  <a:solidFill>
                    <a:srgbClr val="0093AB"/>
                  </a:solidFill>
                </a:rPr>
                <a:t>SSE</a:t>
              </a:r>
            </a:p>
          </p:txBody>
        </p:sp>
        <p:sp>
          <p:nvSpPr>
            <p:cNvPr id="30" name="TextBox 49">
              <a:extLst>
                <a:ext uri="{FF2B5EF4-FFF2-40B4-BE49-F238E27FC236}">
                  <a16:creationId xmlns:a16="http://schemas.microsoft.com/office/drawing/2014/main" id="{3F823AF3-35CB-AC47-BFAF-A75384A14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0078" y="3927471"/>
              <a:ext cx="83826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r>
                <a:rPr lang="en-US" altLang="en-US" sz="1500">
                  <a:solidFill>
                    <a:srgbClr val="FF0000"/>
                  </a:solidFill>
                </a:rPr>
                <a:t>t</a:t>
              </a:r>
              <a:r>
                <a:rPr lang="en-US" altLang="en-US" sz="1500" baseline="-25000">
                  <a:solidFill>
                    <a:srgbClr val="FF0000"/>
                  </a:solidFill>
                </a:rPr>
                <a:t>master</a:t>
              </a:r>
            </a:p>
          </p:txBody>
        </p:sp>
        <p:sp>
          <p:nvSpPr>
            <p:cNvPr id="31" name="Oval 12">
              <a:extLst>
                <a:ext uri="{FF2B5EF4-FFF2-40B4-BE49-F238E27FC236}">
                  <a16:creationId xmlns:a16="http://schemas.microsoft.com/office/drawing/2014/main" id="{C56AADAB-16D7-AD4C-9B05-77BDE46D7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7836" y="2590541"/>
              <a:ext cx="78651" cy="8355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endParaRPr lang="en-US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32" name="Freeform 49">
              <a:extLst>
                <a:ext uri="{FF2B5EF4-FFF2-40B4-BE49-F238E27FC236}">
                  <a16:creationId xmlns:a16="http://schemas.microsoft.com/office/drawing/2014/main" id="{C880EDC8-430E-0346-8876-6B1823A8B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6385" y="1650513"/>
              <a:ext cx="3290227" cy="1657235"/>
            </a:xfrm>
            <a:custGeom>
              <a:avLst/>
              <a:gdLst>
                <a:gd name="T0" fmla="*/ 0 w 3187700"/>
                <a:gd name="T1" fmla="*/ 1511300 h 1511300"/>
                <a:gd name="T2" fmla="*/ 1295400 w 3187700"/>
                <a:gd name="T3" fmla="*/ 514350 h 1511300"/>
                <a:gd name="T4" fmla="*/ 1562100 w 3187700"/>
                <a:gd name="T5" fmla="*/ 304800 h 1511300"/>
                <a:gd name="T6" fmla="*/ 1695450 w 3187700"/>
                <a:gd name="T7" fmla="*/ 266700 h 1511300"/>
                <a:gd name="T8" fmla="*/ 1892300 w 3187700"/>
                <a:gd name="T9" fmla="*/ 596900 h 1511300"/>
                <a:gd name="T10" fmla="*/ 2000250 w 3187700"/>
                <a:gd name="T11" fmla="*/ 812800 h 1511300"/>
                <a:gd name="T12" fmla="*/ 2139950 w 3187700"/>
                <a:gd name="T13" fmla="*/ 793750 h 1511300"/>
                <a:gd name="T14" fmla="*/ 2292350 w 3187700"/>
                <a:gd name="T15" fmla="*/ 666750 h 1511300"/>
                <a:gd name="T16" fmla="*/ 3187700 w 3187700"/>
                <a:gd name="T17" fmla="*/ 0 h 15113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7700"/>
                <a:gd name="T28" fmla="*/ 0 h 1511300"/>
                <a:gd name="T29" fmla="*/ 3187700 w 3187700"/>
                <a:gd name="T30" fmla="*/ 1511300 h 15113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7700" h="1511300">
                  <a:moveTo>
                    <a:pt x="0" y="1511300"/>
                  </a:moveTo>
                  <a:lnTo>
                    <a:pt x="1295400" y="514350"/>
                  </a:lnTo>
                  <a:cubicBezTo>
                    <a:pt x="1555750" y="313267"/>
                    <a:pt x="1495425" y="346075"/>
                    <a:pt x="1562100" y="304800"/>
                  </a:cubicBezTo>
                  <a:cubicBezTo>
                    <a:pt x="1628775" y="263525"/>
                    <a:pt x="1640417" y="218017"/>
                    <a:pt x="1695450" y="266700"/>
                  </a:cubicBezTo>
                  <a:cubicBezTo>
                    <a:pt x="1750483" y="315383"/>
                    <a:pt x="1841500" y="505883"/>
                    <a:pt x="1892300" y="596900"/>
                  </a:cubicBezTo>
                  <a:cubicBezTo>
                    <a:pt x="1943100" y="687917"/>
                    <a:pt x="1958975" y="779992"/>
                    <a:pt x="2000250" y="812800"/>
                  </a:cubicBezTo>
                  <a:cubicBezTo>
                    <a:pt x="2041525" y="845608"/>
                    <a:pt x="2091267" y="818092"/>
                    <a:pt x="2139950" y="793750"/>
                  </a:cubicBezTo>
                  <a:cubicBezTo>
                    <a:pt x="2188633" y="769408"/>
                    <a:pt x="2117725" y="799042"/>
                    <a:pt x="2292350" y="666750"/>
                  </a:cubicBezTo>
                  <a:cubicBezTo>
                    <a:pt x="2466975" y="534458"/>
                    <a:pt x="3187700" y="0"/>
                    <a:pt x="31877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defTabSz="685800" eaLnBrk="1" hangingPunct="1"/>
              <a:endParaRPr lang="en-US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id="{87584E21-6DFC-7F41-99EC-CAFED9E7F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8945" y="2141417"/>
              <a:ext cx="78651" cy="8355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endParaRPr lang="en-US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34" name="Oval 12">
              <a:extLst>
                <a:ext uri="{FF2B5EF4-FFF2-40B4-BE49-F238E27FC236}">
                  <a16:creationId xmlns:a16="http://schemas.microsoft.com/office/drawing/2014/main" id="{8657A400-A8FA-4F40-8999-9CEDE1D28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1642" y="2308534"/>
              <a:ext cx="78651" cy="8355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endParaRPr lang="en-US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35" name="Oval 18">
              <a:extLst>
                <a:ext uri="{FF2B5EF4-FFF2-40B4-BE49-F238E27FC236}">
                  <a16:creationId xmlns:a16="http://schemas.microsoft.com/office/drawing/2014/main" id="{94413E0F-CA9F-3444-B627-C65D161A4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573" y="2256310"/>
              <a:ext cx="78651" cy="8355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endParaRPr lang="en-US" altLang="en-US" sz="1500">
                <a:solidFill>
                  <a:prstClr val="black"/>
                </a:solidFill>
              </a:endParaRPr>
            </a:p>
          </p:txBody>
        </p:sp>
        <p:cxnSp>
          <p:nvCxnSpPr>
            <p:cNvPr id="36" name="Straight Connector 44">
              <a:extLst>
                <a:ext uri="{FF2B5EF4-FFF2-40B4-BE49-F238E27FC236}">
                  <a16:creationId xmlns:a16="http://schemas.microsoft.com/office/drawing/2014/main" id="{D55DD244-E3BA-C446-B9A1-FDB4B4A1982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8473959" y="2254672"/>
              <a:ext cx="1002697" cy="3277"/>
            </a:xfrm>
            <a:prstGeom prst="line">
              <a:avLst/>
            </a:prstGeom>
            <a:noFill/>
            <a:ln w="28575">
              <a:solidFill>
                <a:srgbClr val="0093AB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Rectangle 46">
              <a:extLst>
                <a:ext uri="{FF2B5EF4-FFF2-40B4-BE49-F238E27FC236}">
                  <a16:creationId xmlns:a16="http://schemas.microsoft.com/office/drawing/2014/main" id="{038870EE-8054-E04E-A215-D019D674F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7619" y="1817631"/>
              <a:ext cx="682239" cy="400109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defTabSz="685800" eaLnBrk="1" hangingPunct="1"/>
              <a:r>
                <a:rPr lang="en-US" altLang="en-US" sz="1350" i="1" dirty="0" err="1">
                  <a:solidFill>
                    <a:srgbClr val="0093AB"/>
                  </a:solidFill>
                </a:rPr>
                <a:t>d</a:t>
              </a:r>
              <a:r>
                <a:rPr lang="en-US" altLang="en-US" sz="1350" i="1" baseline="-25000" dirty="0" err="1">
                  <a:solidFill>
                    <a:srgbClr val="0093AB"/>
                  </a:solidFill>
                </a:rPr>
                <a:t>SSE</a:t>
              </a:r>
              <a:endParaRPr lang="en-US" altLang="en-US" sz="1350" i="1" dirty="0">
                <a:solidFill>
                  <a:prstClr val="black"/>
                </a:solidFill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BA74939-B615-9442-9B2B-EEFC0F4D0AF3}"/>
                </a:ext>
              </a:extLst>
            </p:cNvPr>
            <p:cNvSpPr/>
            <p:nvPr/>
          </p:nvSpPr>
          <p:spPr bwMode="auto">
            <a:xfrm>
              <a:off x="10532698" y="1535772"/>
              <a:ext cx="137236" cy="157053"/>
            </a:xfrm>
            <a:custGeom>
              <a:avLst/>
              <a:gdLst>
                <a:gd name="connsiteX0" fmla="*/ 0 w 132960"/>
                <a:gd name="connsiteY0" fmla="*/ 0 h 143223"/>
                <a:gd name="connsiteX1" fmla="*/ 85938 w 132960"/>
                <a:gd name="connsiteY1" fmla="*/ 38193 h 143223"/>
                <a:gd name="connsiteX2" fmla="*/ 124132 w 132960"/>
                <a:gd name="connsiteY2" fmla="*/ 143223 h 1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960" h="143223">
                  <a:moveTo>
                    <a:pt x="0" y="0"/>
                  </a:moveTo>
                  <a:cubicBezTo>
                    <a:pt x="68179" y="22726"/>
                    <a:pt x="40542" y="7931"/>
                    <a:pt x="85938" y="38193"/>
                  </a:cubicBezTo>
                  <a:cubicBezTo>
                    <a:pt x="132960" y="108723"/>
                    <a:pt x="124132" y="72531"/>
                    <a:pt x="124132" y="143223"/>
                  </a:cubicBezTo>
                </a:path>
              </a:pathLst>
            </a:custGeom>
            <a:solidFill>
              <a:schemeClr val="hlink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20000"/>
                </a:spcBef>
                <a:spcAft>
                  <a:spcPct val="0"/>
                </a:spcAft>
              </a:pPr>
              <a:endParaRPr lang="en-US" sz="1500" dirty="0">
                <a:solidFill>
                  <a:prstClr val="black"/>
                </a:solidFill>
                <a:latin typeface="Arial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64060AA-E354-B340-9333-7831C9C7C4FB}"/>
                </a:ext>
              </a:extLst>
            </p:cNvPr>
            <p:cNvCxnSpPr/>
            <p:nvPr/>
          </p:nvCxnSpPr>
          <p:spPr bwMode="auto">
            <a:xfrm>
              <a:off x="10377918" y="1692824"/>
              <a:ext cx="404724" cy="1741"/>
            </a:xfrm>
            <a:prstGeom prst="line">
              <a:avLst/>
            </a:prstGeom>
            <a:solidFill>
              <a:schemeClr val="hlink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Rectangle 46">
              <a:extLst>
                <a:ext uri="{FF2B5EF4-FFF2-40B4-BE49-F238E27FC236}">
                  <a16:creationId xmlns:a16="http://schemas.microsoft.com/office/drawing/2014/main" id="{76898A07-E2E0-8D40-ADE9-8373FC370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3135" y="1305839"/>
              <a:ext cx="1051398" cy="400109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defTabSz="685800" eaLnBrk="1" hangingPunct="1"/>
              <a:r>
                <a:rPr lang="en-US" altLang="en-US" sz="1350" i="1" dirty="0" err="1">
                  <a:solidFill>
                    <a:srgbClr val="0093AB"/>
                  </a:solidFill>
                </a:rPr>
                <a:t>V</a:t>
              </a:r>
              <a:r>
                <a:rPr lang="en-US" altLang="en-US" sz="1350" i="1" baseline="-25000" dirty="0" err="1">
                  <a:solidFill>
                    <a:srgbClr val="0093AB"/>
                  </a:solidFill>
                </a:rPr>
                <a:t>inter</a:t>
              </a:r>
              <a:r>
                <a:rPr lang="en-US" altLang="en-US" sz="1350" i="1" baseline="-25000" dirty="0">
                  <a:solidFill>
                    <a:srgbClr val="0093AB"/>
                  </a:solidFill>
                </a:rPr>
                <a:t>-SSE</a:t>
              </a:r>
              <a:endParaRPr lang="en-US" altLang="en-US" sz="1350" i="1" dirty="0">
                <a:solidFill>
                  <a:prstClr val="black"/>
                </a:solidFill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0D38A260-6366-7647-8962-ABFA98AC3B77}"/>
              </a:ext>
            </a:extLst>
          </p:cNvPr>
          <p:cNvSpPr/>
          <p:nvPr/>
        </p:nvSpPr>
        <p:spPr>
          <a:xfrm>
            <a:off x="189338" y="973527"/>
            <a:ext cx="184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Offset Estimation</a:t>
            </a:r>
          </a:p>
        </p:txBody>
      </p:sp>
    </p:spTree>
    <p:extLst>
      <p:ext uri="{BB962C8B-B14F-4D97-AF65-F5344CB8AC3E}">
        <p14:creationId xmlns:p14="http://schemas.microsoft.com/office/powerpoint/2010/main" val="2279593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6" name="Content Placeholder 2"/>
          <p:cNvSpPr>
            <a:spLocks noGrp="1"/>
          </p:cNvSpPr>
          <p:nvPr>
            <p:ph idx="1"/>
          </p:nvPr>
        </p:nvSpPr>
        <p:spPr>
          <a:xfrm>
            <a:off x="336947" y="1471613"/>
            <a:ext cx="4235054" cy="3432879"/>
          </a:xfrm>
        </p:spPr>
        <p:txBody>
          <a:bodyPr>
            <a:normAutofit/>
          </a:bodyPr>
          <a:lstStyle/>
          <a:p>
            <a:r>
              <a:rPr lang="en-US" altLang="en-US" sz="1800" dirty="0">
                <a:ea typeface="ＭＳ Ｐゴシック" pitchFamily="34" charset="-128"/>
              </a:rPr>
              <a:t>We down-sample each track by random sampling uniformly in space to 3-5k points each</a:t>
            </a:r>
          </a:p>
          <a:p>
            <a:endParaRPr lang="en-US" altLang="en-US" sz="1800" dirty="0">
              <a:ea typeface="ＭＳ Ｐゴシック" pitchFamily="34" charset="-128"/>
            </a:endParaRPr>
          </a:p>
          <a:p>
            <a:r>
              <a:rPr lang="en-US" altLang="en-US" sz="1800" dirty="0">
                <a:ea typeface="ＭＳ Ｐゴシック" pitchFamily="34" charset="-128"/>
              </a:rPr>
              <a:t>We fit a linear trend, offset, and step function to each pixel’s time-series</a:t>
            </a:r>
          </a:p>
          <a:p>
            <a:endParaRPr lang="en-US" altLang="en-US" sz="1800" dirty="0">
              <a:ea typeface="ＭＳ Ｐゴシック" pitchFamily="34" charset="-128"/>
            </a:endParaRPr>
          </a:p>
          <a:p>
            <a:r>
              <a:rPr lang="en-US" altLang="en-US" sz="1800" dirty="0">
                <a:ea typeface="ＭＳ Ｐゴシック" pitchFamily="34" charset="-128"/>
              </a:rPr>
              <a:t>The step function spans 2017.3-2018.5 and encompasses the 2017/18 SSE and the regional earthquakes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1C9B9-D087-5043-8C9F-F1E5409700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1911" y="1598035"/>
            <a:ext cx="3791369" cy="1867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23251-C037-E340-BD93-76EF0E7FF8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72874" y="3845127"/>
            <a:ext cx="3934178" cy="16919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02079-2939-A148-8B86-3061BE2FDC71}"/>
              </a:ext>
            </a:extLst>
          </p:cNvPr>
          <p:cNvSpPr txBox="1"/>
          <p:nvPr/>
        </p:nvSpPr>
        <p:spPr>
          <a:xfrm>
            <a:off x="5080716" y="5692743"/>
            <a:ext cx="4063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*Removed coseismic offsets from Chiapas eq prior to step </a:t>
            </a:r>
            <a:r>
              <a:rPr lang="en-US" sz="1200" dirty="0" err="1">
                <a:solidFill>
                  <a:prstClr val="black"/>
                </a:solidFill>
                <a:latin typeface="Calibri" panose="020F0502020204030204"/>
              </a:rPr>
              <a:t>fcn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0AA28E-C907-C04A-B3BB-17AC0AE19785}"/>
              </a:ext>
            </a:extLst>
          </p:cNvPr>
          <p:cNvSpPr/>
          <p:nvPr/>
        </p:nvSpPr>
        <p:spPr>
          <a:xfrm>
            <a:off x="189338" y="973527"/>
            <a:ext cx="184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Offset Estimation</a:t>
            </a:r>
          </a:p>
        </p:txBody>
      </p:sp>
    </p:spTree>
    <p:extLst>
      <p:ext uri="{BB962C8B-B14F-4D97-AF65-F5344CB8AC3E}">
        <p14:creationId xmlns:p14="http://schemas.microsoft.com/office/powerpoint/2010/main" val="2776348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6" name="Content Placeholder 2"/>
          <p:cNvSpPr>
            <a:spLocks noGrp="1"/>
          </p:cNvSpPr>
          <p:nvPr>
            <p:ph idx="1"/>
          </p:nvPr>
        </p:nvSpPr>
        <p:spPr>
          <a:xfrm>
            <a:off x="336947" y="1471613"/>
            <a:ext cx="4235054" cy="3432879"/>
          </a:xfrm>
        </p:spPr>
        <p:txBody>
          <a:bodyPr>
            <a:normAutofit/>
          </a:bodyPr>
          <a:lstStyle/>
          <a:p>
            <a:r>
              <a:rPr lang="en-US" altLang="en-US" sz="1800" dirty="0">
                <a:ea typeface="ＭＳ Ｐゴシック" pitchFamily="34" charset="-128"/>
              </a:rPr>
              <a:t>We down-sample each track by random sampling uniformly in space to 3-5k points each</a:t>
            </a:r>
          </a:p>
          <a:p>
            <a:endParaRPr lang="en-US" altLang="en-US" sz="1800" dirty="0">
              <a:ea typeface="ＭＳ Ｐゴシック" pitchFamily="34" charset="-128"/>
            </a:endParaRPr>
          </a:p>
          <a:p>
            <a:r>
              <a:rPr lang="en-US" altLang="en-US" sz="1800" dirty="0">
                <a:ea typeface="ＭＳ Ｐゴシック" pitchFamily="34" charset="-128"/>
              </a:rPr>
              <a:t>We fit a linear trend, offset, and step function to each pixel’s time-series</a:t>
            </a:r>
          </a:p>
          <a:p>
            <a:endParaRPr lang="en-US" altLang="en-US" sz="1800" dirty="0">
              <a:ea typeface="ＭＳ Ｐゴシック" pitchFamily="34" charset="-128"/>
            </a:endParaRPr>
          </a:p>
          <a:p>
            <a:r>
              <a:rPr lang="en-US" altLang="en-US" sz="1800" dirty="0">
                <a:ea typeface="ＭＳ Ｐゴシック" pitchFamily="34" charset="-128"/>
              </a:rPr>
              <a:t>The step function spans 2017.3-2018.5 and encompasses the 2017/18 SSE and the regional earthquakes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1C9B9-D087-5043-8C9F-F1E5409700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1911" y="1598035"/>
            <a:ext cx="3791369" cy="1867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23251-C037-E340-BD93-76EF0E7FF8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72874" y="3845127"/>
            <a:ext cx="3934178" cy="16919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9E2115-F478-C04F-8B7D-A5C3398FB85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82566" y="2281914"/>
            <a:ext cx="0" cy="1080196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Box 47">
            <a:extLst>
              <a:ext uri="{FF2B5EF4-FFF2-40B4-BE49-F238E27FC236}">
                <a16:creationId xmlns:a16="http://schemas.microsoft.com/office/drawing/2014/main" id="{079F6F0C-C369-DB44-ABE6-3F4A5135A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52" y="2981817"/>
            <a:ext cx="377026" cy="30008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>
              <a:defRPr/>
            </a:pPr>
            <a:r>
              <a:rPr lang="en-US" altLang="en-US" sz="1350" i="1" dirty="0">
                <a:solidFill>
                  <a:srgbClr val="FF0000"/>
                </a:solidFill>
              </a:rPr>
              <a:t>a</a:t>
            </a:r>
            <a:r>
              <a:rPr lang="en-US" altLang="en-US" sz="1350" i="1" baseline="-25000" dirty="0">
                <a:solidFill>
                  <a:srgbClr val="FF0000"/>
                </a:solidFill>
              </a:rPr>
              <a:t>m</a:t>
            </a:r>
          </a:p>
        </p:txBody>
      </p:sp>
      <p:cxnSp>
        <p:nvCxnSpPr>
          <p:cNvPr id="17" name="Straight Arrow Connector 6">
            <a:extLst>
              <a:ext uri="{FF2B5EF4-FFF2-40B4-BE49-F238E27FC236}">
                <a16:creationId xmlns:a16="http://schemas.microsoft.com/office/drawing/2014/main" id="{16DD46E7-0D98-9141-A60A-C5E3CF65C0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5269" y="4537255"/>
            <a:ext cx="0" cy="89574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47">
            <a:extLst>
              <a:ext uri="{FF2B5EF4-FFF2-40B4-BE49-F238E27FC236}">
                <a16:creationId xmlns:a16="http://schemas.microsoft.com/office/drawing/2014/main" id="{3C9EF169-C3C0-CE4C-8F43-44A823387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640" y="5118348"/>
            <a:ext cx="377026" cy="30008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>
              <a:defRPr/>
            </a:pPr>
            <a:r>
              <a:rPr lang="en-US" altLang="en-US" sz="1350" i="1" dirty="0">
                <a:solidFill>
                  <a:srgbClr val="FF0000"/>
                </a:solidFill>
              </a:rPr>
              <a:t>a</a:t>
            </a:r>
            <a:r>
              <a:rPr lang="en-US" altLang="en-US" sz="1350" i="1" baseline="-25000" dirty="0">
                <a:solidFill>
                  <a:srgbClr val="FF0000"/>
                </a:solidFill>
              </a:rPr>
              <a:t>m</a:t>
            </a:r>
          </a:p>
        </p:txBody>
      </p:sp>
      <p:cxnSp>
        <p:nvCxnSpPr>
          <p:cNvPr id="27" name="Straight Connector 44">
            <a:extLst>
              <a:ext uri="{FF2B5EF4-FFF2-40B4-BE49-F238E27FC236}">
                <a16:creationId xmlns:a16="http://schemas.microsoft.com/office/drawing/2014/main" id="{8F7A0CCE-7224-0442-98EE-C8AF19F6F68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607871" y="2440492"/>
            <a:ext cx="1" cy="605127"/>
          </a:xfrm>
          <a:prstGeom prst="line">
            <a:avLst/>
          </a:prstGeom>
          <a:noFill/>
          <a:ln w="28575">
            <a:solidFill>
              <a:srgbClr val="0093AB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Rectangle 46">
            <a:extLst>
              <a:ext uri="{FF2B5EF4-FFF2-40B4-BE49-F238E27FC236}">
                <a16:creationId xmlns:a16="http://schemas.microsoft.com/office/drawing/2014/main" id="{3B715289-AFD4-D245-B39E-1930A3722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316" y="2630563"/>
            <a:ext cx="511679" cy="30008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>
              <a:defRPr/>
            </a:pPr>
            <a:r>
              <a:rPr lang="en-US" altLang="en-US" sz="1350" i="1" dirty="0" err="1">
                <a:solidFill>
                  <a:srgbClr val="0093AB"/>
                </a:solidFill>
              </a:rPr>
              <a:t>d</a:t>
            </a:r>
            <a:r>
              <a:rPr lang="en-US" altLang="en-US" sz="1350" i="1" baseline="-25000" dirty="0" err="1">
                <a:solidFill>
                  <a:srgbClr val="0093AB"/>
                </a:solidFill>
              </a:rPr>
              <a:t>SSE</a:t>
            </a:r>
            <a:endParaRPr lang="en-US" altLang="en-US" sz="1350" i="1" dirty="0">
              <a:solidFill>
                <a:prstClr val="black"/>
              </a:solidFill>
            </a:endParaRPr>
          </a:p>
        </p:txBody>
      </p:sp>
      <p:cxnSp>
        <p:nvCxnSpPr>
          <p:cNvPr id="30" name="Straight Connector 44">
            <a:extLst>
              <a:ext uri="{FF2B5EF4-FFF2-40B4-BE49-F238E27FC236}">
                <a16:creationId xmlns:a16="http://schemas.microsoft.com/office/drawing/2014/main" id="{59F7F0FE-E68F-8942-B68F-B9F1CF281AF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697012" y="4756796"/>
            <a:ext cx="1" cy="360483"/>
          </a:xfrm>
          <a:prstGeom prst="line">
            <a:avLst/>
          </a:prstGeom>
          <a:noFill/>
          <a:ln w="28575">
            <a:solidFill>
              <a:srgbClr val="0093AB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ectangle 46">
            <a:extLst>
              <a:ext uri="{FF2B5EF4-FFF2-40B4-BE49-F238E27FC236}">
                <a16:creationId xmlns:a16="http://schemas.microsoft.com/office/drawing/2014/main" id="{33156A02-2EF1-9F4E-9DD0-BF81AE415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5824" y="4784282"/>
            <a:ext cx="511679" cy="30008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>
              <a:defRPr/>
            </a:pPr>
            <a:r>
              <a:rPr lang="en-US" altLang="en-US" sz="1350" i="1" dirty="0" err="1">
                <a:solidFill>
                  <a:srgbClr val="0093AB"/>
                </a:solidFill>
              </a:rPr>
              <a:t>d</a:t>
            </a:r>
            <a:r>
              <a:rPr lang="en-US" altLang="en-US" sz="1350" i="1" baseline="-25000" dirty="0" err="1">
                <a:solidFill>
                  <a:srgbClr val="0093AB"/>
                </a:solidFill>
              </a:rPr>
              <a:t>SSE</a:t>
            </a:r>
            <a:endParaRPr lang="en-US" altLang="en-US" sz="1350" i="1" dirty="0">
              <a:solidFill>
                <a:prstClr val="black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D78A653A-F094-CA4A-9581-BB15AD33BB85}"/>
              </a:ext>
            </a:extLst>
          </p:cNvPr>
          <p:cNvSpPr/>
          <p:nvPr/>
        </p:nvSpPr>
        <p:spPr bwMode="auto">
          <a:xfrm rot="14894432">
            <a:off x="6540055" y="2379769"/>
            <a:ext cx="34289" cy="34289"/>
          </a:xfrm>
          <a:custGeom>
            <a:avLst/>
            <a:gdLst>
              <a:gd name="connsiteX0" fmla="*/ 0 w 132960"/>
              <a:gd name="connsiteY0" fmla="*/ 0 h 143223"/>
              <a:gd name="connsiteX1" fmla="*/ 85938 w 132960"/>
              <a:gd name="connsiteY1" fmla="*/ 38193 h 143223"/>
              <a:gd name="connsiteX2" fmla="*/ 124132 w 132960"/>
              <a:gd name="connsiteY2" fmla="*/ 143223 h 14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960" h="143223">
                <a:moveTo>
                  <a:pt x="0" y="0"/>
                </a:moveTo>
                <a:cubicBezTo>
                  <a:pt x="68179" y="22726"/>
                  <a:pt x="40542" y="7931"/>
                  <a:pt x="85938" y="38193"/>
                </a:cubicBezTo>
                <a:cubicBezTo>
                  <a:pt x="132960" y="108723"/>
                  <a:pt x="124132" y="72531"/>
                  <a:pt x="124132" y="143223"/>
                </a:cubicBezTo>
              </a:path>
            </a:pathLst>
          </a:custGeom>
          <a:solidFill>
            <a:schemeClr val="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1500" dirty="0">
              <a:solidFill>
                <a:prstClr val="black"/>
              </a:solidFill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BD515B-C1A4-EB47-9D75-1ABE08F441E5}"/>
              </a:ext>
            </a:extLst>
          </p:cNvPr>
          <p:cNvCxnSpPr>
            <a:cxnSpLocks/>
          </p:cNvCxnSpPr>
          <p:nvPr/>
        </p:nvCxnSpPr>
        <p:spPr bwMode="auto">
          <a:xfrm>
            <a:off x="6548628" y="2412219"/>
            <a:ext cx="468725" cy="1305"/>
          </a:xfrm>
          <a:prstGeom prst="line">
            <a:avLst/>
          </a:prstGeom>
          <a:solidFill>
            <a:schemeClr val="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46">
            <a:extLst>
              <a:ext uri="{FF2B5EF4-FFF2-40B4-BE49-F238E27FC236}">
                <a16:creationId xmlns:a16="http://schemas.microsoft.com/office/drawing/2014/main" id="{99501008-18CB-704C-B6D0-3B7FAF481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8432" y="2439308"/>
            <a:ext cx="788549" cy="30008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>
              <a:defRPr/>
            </a:pPr>
            <a:r>
              <a:rPr lang="en-US" altLang="en-US" sz="1350" i="1" dirty="0" err="1">
                <a:solidFill>
                  <a:srgbClr val="0093AB"/>
                </a:solidFill>
              </a:rPr>
              <a:t>V</a:t>
            </a:r>
            <a:r>
              <a:rPr lang="en-US" altLang="en-US" sz="1350" i="1" baseline="-25000" dirty="0" err="1">
                <a:solidFill>
                  <a:srgbClr val="0093AB"/>
                </a:solidFill>
              </a:rPr>
              <a:t>inter</a:t>
            </a:r>
            <a:r>
              <a:rPr lang="en-US" altLang="en-US" sz="1350" i="1" baseline="-25000" dirty="0">
                <a:solidFill>
                  <a:srgbClr val="0093AB"/>
                </a:solidFill>
              </a:rPr>
              <a:t>-SSE</a:t>
            </a:r>
            <a:endParaRPr lang="en-US" altLang="en-US" sz="1350" i="1" dirty="0">
              <a:solidFill>
                <a:prstClr val="black"/>
              </a:solidFill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0590738A-2DD1-BC44-8C2C-7E9161FB7AE4}"/>
              </a:ext>
            </a:extLst>
          </p:cNvPr>
          <p:cNvSpPr/>
          <p:nvPr/>
        </p:nvSpPr>
        <p:spPr bwMode="auto">
          <a:xfrm rot="15322950">
            <a:off x="6447100" y="4651325"/>
            <a:ext cx="40479" cy="34289"/>
          </a:xfrm>
          <a:custGeom>
            <a:avLst/>
            <a:gdLst>
              <a:gd name="connsiteX0" fmla="*/ 0 w 132960"/>
              <a:gd name="connsiteY0" fmla="*/ 0 h 143223"/>
              <a:gd name="connsiteX1" fmla="*/ 85938 w 132960"/>
              <a:gd name="connsiteY1" fmla="*/ 38193 h 143223"/>
              <a:gd name="connsiteX2" fmla="*/ 124132 w 132960"/>
              <a:gd name="connsiteY2" fmla="*/ 143223 h 14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960" h="143223">
                <a:moveTo>
                  <a:pt x="0" y="0"/>
                </a:moveTo>
                <a:cubicBezTo>
                  <a:pt x="68179" y="22726"/>
                  <a:pt x="40542" y="7931"/>
                  <a:pt x="85938" y="38193"/>
                </a:cubicBezTo>
                <a:cubicBezTo>
                  <a:pt x="132960" y="108723"/>
                  <a:pt x="124132" y="72531"/>
                  <a:pt x="124132" y="143223"/>
                </a:cubicBezTo>
              </a:path>
            </a:pathLst>
          </a:custGeom>
          <a:solidFill>
            <a:schemeClr val="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1500" dirty="0">
              <a:solidFill>
                <a:prstClr val="black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8D1A994-B9AB-A74F-9E18-E46BBB6D63B5}"/>
              </a:ext>
            </a:extLst>
          </p:cNvPr>
          <p:cNvCxnSpPr>
            <a:cxnSpLocks/>
          </p:cNvCxnSpPr>
          <p:nvPr/>
        </p:nvCxnSpPr>
        <p:spPr bwMode="auto">
          <a:xfrm>
            <a:off x="6455858" y="4692396"/>
            <a:ext cx="351243" cy="0"/>
          </a:xfrm>
          <a:prstGeom prst="line">
            <a:avLst/>
          </a:prstGeom>
          <a:solidFill>
            <a:schemeClr val="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Rectangle 46">
            <a:extLst>
              <a:ext uri="{FF2B5EF4-FFF2-40B4-BE49-F238E27FC236}">
                <a16:creationId xmlns:a16="http://schemas.microsoft.com/office/drawing/2014/main" id="{3143B8FC-47C7-CB4C-AD2C-31AA56CCE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2634" y="4729903"/>
            <a:ext cx="788549" cy="30008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>
              <a:defRPr/>
            </a:pPr>
            <a:r>
              <a:rPr lang="en-US" altLang="en-US" sz="1350" i="1" dirty="0" err="1">
                <a:solidFill>
                  <a:srgbClr val="0093AB"/>
                </a:solidFill>
              </a:rPr>
              <a:t>V</a:t>
            </a:r>
            <a:r>
              <a:rPr lang="en-US" altLang="en-US" sz="1350" i="1" baseline="-25000" dirty="0" err="1">
                <a:solidFill>
                  <a:srgbClr val="0093AB"/>
                </a:solidFill>
              </a:rPr>
              <a:t>inter</a:t>
            </a:r>
            <a:r>
              <a:rPr lang="en-US" altLang="en-US" sz="1350" i="1" baseline="-25000" dirty="0">
                <a:solidFill>
                  <a:srgbClr val="0093AB"/>
                </a:solidFill>
              </a:rPr>
              <a:t>-SSE</a:t>
            </a:r>
            <a:endParaRPr lang="en-US" altLang="en-US" sz="1350" i="1" dirty="0">
              <a:solidFill>
                <a:prstClr val="black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896D84-295D-E343-B216-6C27A354EF10}"/>
              </a:ext>
            </a:extLst>
          </p:cNvPr>
          <p:cNvSpPr/>
          <p:nvPr/>
        </p:nvSpPr>
        <p:spPr>
          <a:xfrm>
            <a:off x="189338" y="973527"/>
            <a:ext cx="184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Offset Estimation</a:t>
            </a:r>
          </a:p>
        </p:txBody>
      </p:sp>
    </p:spTree>
    <p:extLst>
      <p:ext uri="{BB962C8B-B14F-4D97-AF65-F5344CB8AC3E}">
        <p14:creationId xmlns:p14="http://schemas.microsoft.com/office/powerpoint/2010/main" val="2781968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53" y="981288"/>
            <a:ext cx="6555048" cy="439770"/>
          </a:xfrm>
        </p:spPr>
        <p:txBody>
          <a:bodyPr>
            <a:noAutofit/>
          </a:bodyPr>
          <a:lstStyle/>
          <a:p>
            <a:r>
              <a:rPr lang="en-US" sz="3000" b="1" dirty="0"/>
              <a:t>Coming soon to a city near you…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6074" y="3167344"/>
            <a:ext cx="2914650" cy="2256182"/>
          </a:xfrm>
        </p:spPr>
        <p:txBody>
          <a:bodyPr/>
          <a:lstStyle/>
          <a:p>
            <a:r>
              <a:rPr lang="en-US" dirty="0"/>
              <a:t>Historical seismicity</a:t>
            </a:r>
          </a:p>
          <a:p>
            <a:endParaRPr lang="en-US" dirty="0"/>
          </a:p>
          <a:p>
            <a:r>
              <a:rPr lang="en-US" dirty="0" err="1"/>
              <a:t>Paleoseismology</a:t>
            </a:r>
            <a:endParaRPr lang="en-US" dirty="0"/>
          </a:p>
          <a:p>
            <a:endParaRPr lang="en-US" dirty="0"/>
          </a:p>
          <a:p>
            <a:r>
              <a:rPr lang="en-US" dirty="0"/>
              <a:t>Interseismic strain accumulation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2897616"/>
            <a:ext cx="3578087" cy="176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678" y="1653516"/>
            <a:ext cx="4453905" cy="32290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16992" y="4838056"/>
            <a:ext cx="20270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Field et al., 2014 (UCERF3)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752" y="2089702"/>
            <a:ext cx="4436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Sources of Data for forecasting the long-term earthquake hazard:</a:t>
            </a:r>
          </a:p>
        </p:txBody>
      </p:sp>
      <p:pic>
        <p:nvPicPr>
          <p:cNvPr id="8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5" y="2897616"/>
            <a:ext cx="1859169" cy="1760743"/>
          </a:xfrm>
          <a:prstGeom prst="rect">
            <a:avLst/>
          </a:prstGeom>
        </p:spPr>
      </p:pic>
      <p:sp>
        <p:nvSpPr>
          <p:cNvPr id="10" name="Right Arrow 10"/>
          <p:cNvSpPr/>
          <p:nvPr/>
        </p:nvSpPr>
        <p:spPr>
          <a:xfrm>
            <a:off x="2855150" y="3387295"/>
            <a:ext cx="1259165" cy="502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4958E9B-A9E8-0A45-9C63-C769C39C28C9}"/>
              </a:ext>
            </a:extLst>
          </p:cNvPr>
          <p:cNvSpPr/>
          <p:nvPr/>
        </p:nvSpPr>
        <p:spPr>
          <a:xfrm>
            <a:off x="189338" y="973527"/>
            <a:ext cx="800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We use the bootstrap to estimate a trend, step, and residual master for each track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1D1941-B2FF-1047-9E2C-4241B72CB72D}"/>
              </a:ext>
            </a:extLst>
          </p:cNvPr>
          <p:cNvSpPr txBox="1">
            <a:spLocks/>
          </p:cNvSpPr>
          <p:nvPr/>
        </p:nvSpPr>
        <p:spPr>
          <a:xfrm>
            <a:off x="151658" y="1463818"/>
            <a:ext cx="3119081" cy="442065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</a:pPr>
            <a:r>
              <a:rPr lang="en-US" altLang="en-US" sz="195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Bootstrapping to get distributions on each parameter</a:t>
            </a:r>
          </a:p>
          <a:p>
            <a:pPr marL="171450" indent="-171450" defTabSz="685800">
              <a:spcBef>
                <a:spcPts val="750"/>
              </a:spcBef>
            </a:pPr>
            <a:endParaRPr lang="en-US" altLang="en-US" sz="1950" dirty="0">
              <a:solidFill>
                <a:prstClr val="black"/>
              </a:solidFill>
              <a:latin typeface="Calibri" panose="020F0502020204030204"/>
              <a:ea typeface="ＭＳ Ｐゴシック" pitchFamily="34" charset="-128"/>
            </a:endParaRPr>
          </a:p>
          <a:p>
            <a:pPr marL="171450" indent="-171450" defTabSz="685800">
              <a:spcBef>
                <a:spcPts val="750"/>
              </a:spcBef>
            </a:pPr>
            <a:r>
              <a:rPr lang="en-US" altLang="en-US" sz="195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Distribution variances used to estimate the data covariance using an exponential model</a:t>
            </a:r>
          </a:p>
          <a:p>
            <a:pPr marL="171450" indent="-171450" defTabSz="685800">
              <a:spcBef>
                <a:spcPts val="750"/>
              </a:spcBef>
            </a:pPr>
            <a:endParaRPr lang="en-US" altLang="en-US" sz="1950" dirty="0">
              <a:solidFill>
                <a:prstClr val="black"/>
              </a:solidFill>
              <a:latin typeface="Calibri" panose="020F0502020204030204"/>
              <a:ea typeface="ＭＳ Ｐゴシック" pitchFamily="34" charset="-128"/>
            </a:endParaRPr>
          </a:p>
          <a:p>
            <a:pPr marL="171450" indent="-171450" defTabSz="685800">
              <a:spcBef>
                <a:spcPts val="750"/>
              </a:spcBef>
            </a:pPr>
            <a:r>
              <a:rPr lang="en-US" altLang="en-US" sz="195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The trend and step function are anti-correlated in the least-squares estimation, and lead to systematic errors (ramps)</a:t>
            </a:r>
          </a:p>
          <a:p>
            <a:pPr marL="857250" lvl="2" indent="-171450" defTabSz="685800">
              <a:spcBef>
                <a:spcPts val="375"/>
              </a:spcBef>
            </a:pPr>
            <a:endParaRPr lang="en-US" altLang="en-US" sz="1950" dirty="0">
              <a:solidFill>
                <a:prstClr val="black"/>
              </a:solidFill>
              <a:latin typeface="Calibri" panose="020F0502020204030204"/>
              <a:ea typeface="ＭＳ Ｐゴシック" pitchFamily="34" charset="-128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205FC5-6925-3849-86BC-44E95F998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9564"/>
          <a:stretch/>
        </p:blipFill>
        <p:spPr>
          <a:xfrm>
            <a:off x="3369252" y="1562404"/>
            <a:ext cx="5727989" cy="2180334"/>
          </a:xfr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D839FB3D-B377-744E-9169-573177CC334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552050" y="4440048"/>
            <a:ext cx="110199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defTabSz="685800" eaLnBrk="1" hangingPunct="1"/>
            <a:r>
              <a:rPr lang="en-US" altLang="en-US" sz="1350" dirty="0">
                <a:solidFill>
                  <a:prstClr val="black"/>
                </a:solidFill>
              </a:rPr>
              <a:t>Cumulative displacement</a:t>
            </a:r>
          </a:p>
        </p:txBody>
      </p:sp>
      <p:cxnSp>
        <p:nvCxnSpPr>
          <p:cNvPr id="9" name="Straight Arrow Connector 6">
            <a:extLst>
              <a:ext uri="{FF2B5EF4-FFF2-40B4-BE49-F238E27FC236}">
                <a16:creationId xmlns:a16="http://schemas.microsoft.com/office/drawing/2014/main" id="{01B65030-727A-404A-9D7A-EAE1C6B1B99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4536039" y="4793622"/>
            <a:ext cx="1656800" cy="9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Arrow Connector 7">
            <a:extLst>
              <a:ext uri="{FF2B5EF4-FFF2-40B4-BE49-F238E27FC236}">
                <a16:creationId xmlns:a16="http://schemas.microsoft.com/office/drawing/2014/main" id="{19C516AF-A42E-2047-89F1-1AD8F37C617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9741" y="5622513"/>
            <a:ext cx="212658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10">
            <a:extLst>
              <a:ext uri="{FF2B5EF4-FFF2-40B4-BE49-F238E27FC236}">
                <a16:creationId xmlns:a16="http://schemas.microsoft.com/office/drawing/2014/main" id="{EF2A95E0-7812-D64E-A4B9-ED80C2BF3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5143" y="5641340"/>
            <a:ext cx="75533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r>
              <a:rPr lang="en-US" altLang="en-US" sz="1350">
                <a:solidFill>
                  <a:prstClr val="black"/>
                </a:solidFill>
              </a:rPr>
              <a:t>Time, t </a:t>
            </a:r>
            <a:endParaRPr lang="en-US" altLang="en-US" sz="1350" i="1">
              <a:solidFill>
                <a:prstClr val="black"/>
              </a:solidFill>
            </a:endParaRPr>
          </a:p>
        </p:txBody>
      </p:sp>
      <p:sp>
        <p:nvSpPr>
          <p:cNvPr id="14" name="Oval 15">
            <a:extLst>
              <a:ext uri="{FF2B5EF4-FFF2-40B4-BE49-F238E27FC236}">
                <a16:creationId xmlns:a16="http://schemas.microsoft.com/office/drawing/2014/main" id="{DE94A7CD-923F-4C4A-8594-0AFAED580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089" y="4718805"/>
            <a:ext cx="47258" cy="5020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15" name="Oval 17">
            <a:extLst>
              <a:ext uri="{FF2B5EF4-FFF2-40B4-BE49-F238E27FC236}">
                <a16:creationId xmlns:a16="http://schemas.microsoft.com/office/drawing/2014/main" id="{E8DA8ECF-C50A-0F42-8BAD-58ABD7306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2315" y="4969835"/>
            <a:ext cx="47258" cy="5020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16" name="Oval 19">
            <a:extLst>
              <a:ext uri="{FF2B5EF4-FFF2-40B4-BE49-F238E27FC236}">
                <a16:creationId xmlns:a16="http://schemas.microsoft.com/office/drawing/2014/main" id="{80A2B4F7-CA7D-5742-84BD-48E9E8B10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6330" y="4160262"/>
            <a:ext cx="47258" cy="5020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17" name="Oval 20">
            <a:extLst>
              <a:ext uri="{FF2B5EF4-FFF2-40B4-BE49-F238E27FC236}">
                <a16:creationId xmlns:a16="http://schemas.microsoft.com/office/drawing/2014/main" id="{5DDC2F3B-B49B-6F4A-B8A0-50D2809E6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8790" y="4543084"/>
            <a:ext cx="47258" cy="5020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cxnSp>
        <p:nvCxnSpPr>
          <p:cNvPr id="18" name="Straight Connector 36">
            <a:extLst>
              <a:ext uri="{FF2B5EF4-FFF2-40B4-BE49-F238E27FC236}">
                <a16:creationId xmlns:a16="http://schemas.microsoft.com/office/drawing/2014/main" id="{A50500CE-D4A0-CB45-AC5C-3F26324714A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32587" y="4084953"/>
            <a:ext cx="1086923" cy="85350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Connector 38">
            <a:extLst>
              <a:ext uri="{FF2B5EF4-FFF2-40B4-BE49-F238E27FC236}">
                <a16:creationId xmlns:a16="http://schemas.microsoft.com/office/drawing/2014/main" id="{334701B7-2808-DA40-9C5B-CC4F2D366A4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49740" y="4310881"/>
            <a:ext cx="1302536" cy="107943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21">
            <a:extLst>
              <a:ext uri="{FF2B5EF4-FFF2-40B4-BE49-F238E27FC236}">
                <a16:creationId xmlns:a16="http://schemas.microsoft.com/office/drawing/2014/main" id="{ACAD4C89-CB50-4E46-AA94-9571A1052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4558" y="4335984"/>
            <a:ext cx="47258" cy="5020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229B4236-0D37-E140-BC80-D14E36DB0BAF}"/>
              </a:ext>
            </a:extLst>
          </p:cNvPr>
          <p:cNvCxnSpPr>
            <a:cxnSpLocks noChangeShapeType="1"/>
            <a:endCxn id="15" idx="4"/>
          </p:cNvCxnSpPr>
          <p:nvPr/>
        </p:nvCxnSpPr>
        <p:spPr bwMode="auto">
          <a:xfrm rot="5400000" flipH="1" flipV="1">
            <a:off x="5439294" y="5315863"/>
            <a:ext cx="602473" cy="1083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Box 47">
            <a:extLst>
              <a:ext uri="{FF2B5EF4-FFF2-40B4-BE49-F238E27FC236}">
                <a16:creationId xmlns:a16="http://schemas.microsoft.com/office/drawing/2014/main" id="{14AABB38-F83D-0741-8DD9-66D8A21D6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1634" y="5151832"/>
            <a:ext cx="377026" cy="30008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r>
              <a:rPr lang="en-US" altLang="en-US" sz="1350" i="1" dirty="0">
                <a:solidFill>
                  <a:srgbClr val="FF0000"/>
                </a:solidFill>
              </a:rPr>
              <a:t>a</a:t>
            </a:r>
            <a:r>
              <a:rPr lang="en-US" altLang="en-US" sz="1350" i="1" baseline="-25000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23" name="Rectangle 63">
            <a:extLst>
              <a:ext uri="{FF2B5EF4-FFF2-40B4-BE49-F238E27FC236}">
                <a16:creationId xmlns:a16="http://schemas.microsoft.com/office/drawing/2014/main" id="{8F4508AF-6D4C-FC45-A21B-4055839C7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2148" y="3965713"/>
            <a:ext cx="658654" cy="1656800"/>
          </a:xfrm>
          <a:prstGeom prst="rect">
            <a:avLst/>
          </a:prstGeom>
          <a:solidFill>
            <a:srgbClr val="0093AB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24" name="TextBox 49">
            <a:extLst>
              <a:ext uri="{FF2B5EF4-FFF2-40B4-BE49-F238E27FC236}">
                <a16:creationId xmlns:a16="http://schemas.microsoft.com/office/drawing/2014/main" id="{276314D7-2A67-214A-A5C4-63EE32B4C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2957" y="5641340"/>
            <a:ext cx="49244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r>
              <a:rPr lang="en-US" altLang="en-US" sz="1500">
                <a:solidFill>
                  <a:srgbClr val="0093AB"/>
                </a:solidFill>
              </a:rPr>
              <a:t>t</a:t>
            </a:r>
            <a:r>
              <a:rPr lang="en-US" altLang="en-US" sz="1500" baseline="-25000">
                <a:solidFill>
                  <a:srgbClr val="0093AB"/>
                </a:solidFill>
              </a:rPr>
              <a:t>SSE</a:t>
            </a:r>
          </a:p>
        </p:txBody>
      </p:sp>
      <p:sp>
        <p:nvSpPr>
          <p:cNvPr id="25" name="TextBox 49">
            <a:extLst>
              <a:ext uri="{FF2B5EF4-FFF2-40B4-BE49-F238E27FC236}">
                <a16:creationId xmlns:a16="http://schemas.microsoft.com/office/drawing/2014/main" id="{353498D2-7C8D-3140-9916-CCE224B18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962" y="5641340"/>
            <a:ext cx="62869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r>
              <a:rPr lang="en-US" altLang="en-US" sz="1500">
                <a:solidFill>
                  <a:srgbClr val="FF0000"/>
                </a:solidFill>
              </a:rPr>
              <a:t>t</a:t>
            </a:r>
            <a:r>
              <a:rPr lang="en-US" altLang="en-US" sz="1500" baseline="-25000">
                <a:solidFill>
                  <a:srgbClr val="FF0000"/>
                </a:solidFill>
              </a:rPr>
              <a:t>master</a:t>
            </a:r>
          </a:p>
        </p:txBody>
      </p:sp>
      <p:sp>
        <p:nvSpPr>
          <p:cNvPr id="26" name="Oval 12">
            <a:extLst>
              <a:ext uri="{FF2B5EF4-FFF2-40B4-BE49-F238E27FC236}">
                <a16:creationId xmlns:a16="http://schemas.microsoft.com/office/drawing/2014/main" id="{82993D70-2D65-1E4F-9024-837E0B93D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6382" y="4838043"/>
            <a:ext cx="47258" cy="5020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27" name="Freeform 49">
            <a:extLst>
              <a:ext uri="{FF2B5EF4-FFF2-40B4-BE49-F238E27FC236}">
                <a16:creationId xmlns:a16="http://schemas.microsoft.com/office/drawing/2014/main" id="{9D0DD04F-9ED3-D94A-992F-56EB04E26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6589" y="4273226"/>
            <a:ext cx="1976940" cy="995753"/>
          </a:xfrm>
          <a:custGeom>
            <a:avLst/>
            <a:gdLst>
              <a:gd name="T0" fmla="*/ 0 w 3187700"/>
              <a:gd name="T1" fmla="*/ 1511300 h 1511300"/>
              <a:gd name="T2" fmla="*/ 1295400 w 3187700"/>
              <a:gd name="T3" fmla="*/ 514350 h 1511300"/>
              <a:gd name="T4" fmla="*/ 1562100 w 3187700"/>
              <a:gd name="T5" fmla="*/ 304800 h 1511300"/>
              <a:gd name="T6" fmla="*/ 1695450 w 3187700"/>
              <a:gd name="T7" fmla="*/ 266700 h 1511300"/>
              <a:gd name="T8" fmla="*/ 1892300 w 3187700"/>
              <a:gd name="T9" fmla="*/ 596900 h 1511300"/>
              <a:gd name="T10" fmla="*/ 2000250 w 3187700"/>
              <a:gd name="T11" fmla="*/ 812800 h 1511300"/>
              <a:gd name="T12" fmla="*/ 2139950 w 3187700"/>
              <a:gd name="T13" fmla="*/ 793750 h 1511300"/>
              <a:gd name="T14" fmla="*/ 2292350 w 3187700"/>
              <a:gd name="T15" fmla="*/ 666750 h 1511300"/>
              <a:gd name="T16" fmla="*/ 3187700 w 3187700"/>
              <a:gd name="T17" fmla="*/ 0 h 15113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7700"/>
              <a:gd name="T28" fmla="*/ 0 h 1511300"/>
              <a:gd name="T29" fmla="*/ 3187700 w 3187700"/>
              <a:gd name="T30" fmla="*/ 1511300 h 151130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7700" h="1511300">
                <a:moveTo>
                  <a:pt x="0" y="1511300"/>
                </a:moveTo>
                <a:lnTo>
                  <a:pt x="1295400" y="514350"/>
                </a:lnTo>
                <a:cubicBezTo>
                  <a:pt x="1555750" y="313267"/>
                  <a:pt x="1495425" y="346075"/>
                  <a:pt x="1562100" y="304800"/>
                </a:cubicBezTo>
                <a:cubicBezTo>
                  <a:pt x="1628775" y="263525"/>
                  <a:pt x="1640417" y="218017"/>
                  <a:pt x="1695450" y="266700"/>
                </a:cubicBezTo>
                <a:cubicBezTo>
                  <a:pt x="1750483" y="315383"/>
                  <a:pt x="1841500" y="505883"/>
                  <a:pt x="1892300" y="596900"/>
                </a:cubicBezTo>
                <a:cubicBezTo>
                  <a:pt x="1943100" y="687917"/>
                  <a:pt x="1958975" y="779992"/>
                  <a:pt x="2000250" y="812800"/>
                </a:cubicBezTo>
                <a:cubicBezTo>
                  <a:pt x="2041525" y="845608"/>
                  <a:pt x="2091267" y="818092"/>
                  <a:pt x="2139950" y="793750"/>
                </a:cubicBezTo>
                <a:cubicBezTo>
                  <a:pt x="2188633" y="769408"/>
                  <a:pt x="2117725" y="799042"/>
                  <a:pt x="2292350" y="666750"/>
                </a:cubicBezTo>
                <a:cubicBezTo>
                  <a:pt x="2466975" y="534458"/>
                  <a:pt x="3187700" y="0"/>
                  <a:pt x="318770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28" name="Oval 11">
            <a:extLst>
              <a:ext uri="{FF2B5EF4-FFF2-40B4-BE49-F238E27FC236}">
                <a16:creationId xmlns:a16="http://schemas.microsoft.com/office/drawing/2014/main" id="{E656B526-95F0-474C-9DF1-51D0C1728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9405" y="4568187"/>
            <a:ext cx="47258" cy="50206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C63CC5C2-B06A-A04A-9AD8-F00FC118B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890" y="4668599"/>
            <a:ext cx="47258" cy="5020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30" name="Oval 18">
            <a:extLst>
              <a:ext uri="{FF2B5EF4-FFF2-40B4-BE49-F238E27FC236}">
                <a16:creationId xmlns:a16="http://schemas.microsoft.com/office/drawing/2014/main" id="{25DC5711-208D-4F4F-BB74-03BFA5F45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130" y="4637220"/>
            <a:ext cx="47258" cy="50206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cxnSp>
        <p:nvCxnSpPr>
          <p:cNvPr id="31" name="Straight Connector 44">
            <a:extLst>
              <a:ext uri="{FF2B5EF4-FFF2-40B4-BE49-F238E27FC236}">
                <a16:creationId xmlns:a16="http://schemas.microsoft.com/office/drawing/2014/main" id="{FBC5D47A-36F8-074A-B0CD-55F8628A55D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232334" y="4636236"/>
            <a:ext cx="602473" cy="1969"/>
          </a:xfrm>
          <a:prstGeom prst="line">
            <a:avLst/>
          </a:prstGeom>
          <a:noFill/>
          <a:ln w="28575">
            <a:solidFill>
              <a:srgbClr val="0093AB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Rectangle 46">
            <a:extLst>
              <a:ext uri="{FF2B5EF4-FFF2-40B4-BE49-F238E27FC236}">
                <a16:creationId xmlns:a16="http://schemas.microsoft.com/office/drawing/2014/main" id="{25D901D9-7352-B149-A9D4-BA1A6DA73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924" y="4373638"/>
            <a:ext cx="540533" cy="30008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r>
              <a:rPr lang="en-US" altLang="en-US" sz="1350" i="1" dirty="0">
                <a:solidFill>
                  <a:srgbClr val="0093AB"/>
                </a:solidFill>
              </a:rPr>
              <a:t>Step</a:t>
            </a:r>
            <a:endParaRPr lang="en-US" altLang="en-US" sz="1350" i="1" dirty="0">
              <a:solidFill>
                <a:prstClr val="black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BE39351-476B-2542-939F-3FE92A2C0690}"/>
              </a:ext>
            </a:extLst>
          </p:cNvPr>
          <p:cNvSpPr/>
          <p:nvPr/>
        </p:nvSpPr>
        <p:spPr bwMode="auto">
          <a:xfrm>
            <a:off x="7469331" y="4204284"/>
            <a:ext cx="82459" cy="94366"/>
          </a:xfrm>
          <a:custGeom>
            <a:avLst/>
            <a:gdLst>
              <a:gd name="connsiteX0" fmla="*/ 0 w 132960"/>
              <a:gd name="connsiteY0" fmla="*/ 0 h 143223"/>
              <a:gd name="connsiteX1" fmla="*/ 85938 w 132960"/>
              <a:gd name="connsiteY1" fmla="*/ 38193 h 143223"/>
              <a:gd name="connsiteX2" fmla="*/ 124132 w 132960"/>
              <a:gd name="connsiteY2" fmla="*/ 143223 h 14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960" h="143223">
                <a:moveTo>
                  <a:pt x="0" y="0"/>
                </a:moveTo>
                <a:cubicBezTo>
                  <a:pt x="68179" y="22726"/>
                  <a:pt x="40542" y="7931"/>
                  <a:pt x="85938" y="38193"/>
                </a:cubicBezTo>
                <a:cubicBezTo>
                  <a:pt x="132960" y="108723"/>
                  <a:pt x="124132" y="72531"/>
                  <a:pt x="124132" y="143223"/>
                </a:cubicBezTo>
              </a:path>
            </a:pathLst>
          </a:custGeom>
          <a:solidFill>
            <a:schemeClr val="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</a:pPr>
            <a:endParaRPr lang="en-US" sz="1500" dirty="0">
              <a:solidFill>
                <a:prstClr val="black"/>
              </a:solidFill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36F53DA-AC48-6943-A782-B86C8F4D0F2D}"/>
              </a:ext>
            </a:extLst>
          </p:cNvPr>
          <p:cNvCxnSpPr/>
          <p:nvPr/>
        </p:nvCxnSpPr>
        <p:spPr bwMode="auto">
          <a:xfrm>
            <a:off x="7376332" y="4298649"/>
            <a:ext cx="243179" cy="1046"/>
          </a:xfrm>
          <a:prstGeom prst="line">
            <a:avLst/>
          </a:prstGeom>
          <a:solidFill>
            <a:schemeClr val="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46">
            <a:extLst>
              <a:ext uri="{FF2B5EF4-FFF2-40B4-BE49-F238E27FC236}">
                <a16:creationId xmlns:a16="http://schemas.microsoft.com/office/drawing/2014/main" id="{4267F414-4D6D-6640-B177-297671E73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3841" y="4066126"/>
            <a:ext cx="623889" cy="30008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r>
              <a:rPr lang="en-US" altLang="en-US" sz="1350" i="1" dirty="0">
                <a:solidFill>
                  <a:srgbClr val="0093AB"/>
                </a:solidFill>
              </a:rPr>
              <a:t>Trend</a:t>
            </a:r>
            <a:endParaRPr lang="en-US" altLang="en-US" sz="1350" i="1" dirty="0">
              <a:solidFill>
                <a:prstClr val="black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4DB46E-62AD-8849-BC75-6883A4368B86}"/>
              </a:ext>
            </a:extLst>
          </p:cNvPr>
          <p:cNvSpPr txBox="1"/>
          <p:nvPr/>
        </p:nvSpPr>
        <p:spPr>
          <a:xfrm>
            <a:off x="3597284" y="1311808"/>
            <a:ext cx="16524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Residual Master (a</a:t>
            </a:r>
            <a:r>
              <a:rPr lang="en-US" sz="1350" baseline="-25000" dirty="0">
                <a:solidFill>
                  <a:prstClr val="black"/>
                </a:solidFill>
                <a:latin typeface="Calibri" panose="020F0502020204030204"/>
              </a:rPr>
              <a:t>m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EA1D49-9566-0442-8CE6-DBFBD900874D}"/>
              </a:ext>
            </a:extLst>
          </p:cNvPr>
          <p:cNvSpPr txBox="1"/>
          <p:nvPr/>
        </p:nvSpPr>
        <p:spPr>
          <a:xfrm>
            <a:off x="6038539" y="1325319"/>
            <a:ext cx="6174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Trend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51AF4E-9B6A-B84C-8612-5357D7E3F726}"/>
              </a:ext>
            </a:extLst>
          </p:cNvPr>
          <p:cNvSpPr txBox="1"/>
          <p:nvPr/>
        </p:nvSpPr>
        <p:spPr>
          <a:xfrm>
            <a:off x="8010597" y="1302590"/>
            <a:ext cx="6174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Step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5ABE02-A904-F34E-8BB5-111902FFBA84}"/>
              </a:ext>
            </a:extLst>
          </p:cNvPr>
          <p:cNvSpPr txBox="1"/>
          <p:nvPr/>
        </p:nvSpPr>
        <p:spPr>
          <a:xfrm rot="16200000">
            <a:off x="2507223" y="2266201"/>
            <a:ext cx="1506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Bootstrap Estimate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8B48A7-1254-D945-8155-0DD164533086}"/>
              </a:ext>
            </a:extLst>
          </p:cNvPr>
          <p:cNvSpPr txBox="1"/>
          <p:nvPr/>
        </p:nvSpPr>
        <p:spPr>
          <a:xfrm>
            <a:off x="2422624" y="5690233"/>
            <a:ext cx="10084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Track D153</a:t>
            </a:r>
          </a:p>
        </p:txBody>
      </p:sp>
    </p:spTree>
    <p:extLst>
      <p:ext uri="{BB962C8B-B14F-4D97-AF65-F5344CB8AC3E}">
        <p14:creationId xmlns:p14="http://schemas.microsoft.com/office/powerpoint/2010/main" val="32087461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4958E9B-A9E8-0A45-9C63-C769C39C28C9}"/>
              </a:ext>
            </a:extLst>
          </p:cNvPr>
          <p:cNvSpPr/>
          <p:nvPr/>
        </p:nvSpPr>
        <p:spPr>
          <a:xfrm>
            <a:off x="189338" y="973527"/>
            <a:ext cx="800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We use the bootstrap to estimate a trend, step, and residual master for each track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1D1941-B2FF-1047-9E2C-4241B72CB72D}"/>
              </a:ext>
            </a:extLst>
          </p:cNvPr>
          <p:cNvSpPr txBox="1">
            <a:spLocks/>
          </p:cNvSpPr>
          <p:nvPr/>
        </p:nvSpPr>
        <p:spPr>
          <a:xfrm>
            <a:off x="159195" y="1463818"/>
            <a:ext cx="3112938" cy="442065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</a:pPr>
            <a:r>
              <a:rPr lang="en-US" altLang="en-US" sz="195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Bootstrapping to get distributions on each parameter</a:t>
            </a:r>
          </a:p>
          <a:p>
            <a:pPr marL="171450" indent="-171450" defTabSz="685800">
              <a:spcBef>
                <a:spcPts val="750"/>
              </a:spcBef>
            </a:pPr>
            <a:endParaRPr lang="en-US" altLang="en-US" sz="1950" dirty="0">
              <a:solidFill>
                <a:prstClr val="black"/>
              </a:solidFill>
              <a:latin typeface="Calibri" panose="020F0502020204030204"/>
              <a:ea typeface="ＭＳ Ｐゴシック" pitchFamily="34" charset="-128"/>
            </a:endParaRPr>
          </a:p>
          <a:p>
            <a:pPr marL="171450" indent="-171450" defTabSz="685800">
              <a:spcBef>
                <a:spcPts val="750"/>
              </a:spcBef>
            </a:pPr>
            <a:r>
              <a:rPr lang="en-US" altLang="en-US" sz="195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Distribution variances used to estimate the data covariance using an exponential model</a:t>
            </a:r>
          </a:p>
          <a:p>
            <a:pPr marL="171450" indent="-171450" defTabSz="685800">
              <a:spcBef>
                <a:spcPts val="750"/>
              </a:spcBef>
            </a:pPr>
            <a:endParaRPr lang="en-US" altLang="en-US" sz="1950" dirty="0">
              <a:solidFill>
                <a:prstClr val="black"/>
              </a:solidFill>
              <a:latin typeface="Calibri" panose="020F0502020204030204"/>
              <a:ea typeface="ＭＳ Ｐゴシック" pitchFamily="34" charset="-128"/>
            </a:endParaRPr>
          </a:p>
          <a:p>
            <a:pPr marL="171450" indent="-171450" defTabSz="685800">
              <a:spcBef>
                <a:spcPts val="750"/>
              </a:spcBef>
            </a:pPr>
            <a:r>
              <a:rPr lang="en-US" altLang="en-US" sz="195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The trend and step function are anti-correlated in the least-squares estimation, and lead to systematic errors (ramps)</a:t>
            </a:r>
          </a:p>
          <a:p>
            <a:pPr marL="857250" lvl="2" indent="-171450" defTabSz="685800">
              <a:spcBef>
                <a:spcPts val="375"/>
              </a:spcBef>
            </a:pPr>
            <a:endParaRPr lang="en-US" altLang="en-US" sz="1950" dirty="0">
              <a:solidFill>
                <a:prstClr val="black"/>
              </a:solidFill>
              <a:latin typeface="Calibri" panose="020F0502020204030204"/>
              <a:ea typeface="ＭＳ Ｐゴシック" pitchFamily="34" charset="-128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205FC5-6925-3849-86BC-44E95F998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369252" y="1562403"/>
            <a:ext cx="5727989" cy="43230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0CF2C-0238-2E4D-98E3-36D06F3D88CE}"/>
              </a:ext>
            </a:extLst>
          </p:cNvPr>
          <p:cNvSpPr txBox="1"/>
          <p:nvPr/>
        </p:nvSpPr>
        <p:spPr>
          <a:xfrm>
            <a:off x="6038539" y="1325319"/>
            <a:ext cx="6174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Trend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D20D9-6205-3C4B-BB94-BE83A2B2AA79}"/>
              </a:ext>
            </a:extLst>
          </p:cNvPr>
          <p:cNvSpPr txBox="1"/>
          <p:nvPr/>
        </p:nvSpPr>
        <p:spPr>
          <a:xfrm>
            <a:off x="8010597" y="1302590"/>
            <a:ext cx="6174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EFF64-51E6-0E4C-A645-A015E51636DC}"/>
              </a:ext>
            </a:extLst>
          </p:cNvPr>
          <p:cNvSpPr txBox="1"/>
          <p:nvPr/>
        </p:nvSpPr>
        <p:spPr>
          <a:xfrm rot="16200000">
            <a:off x="2507223" y="2266201"/>
            <a:ext cx="1506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Bootstrap Estimate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D78574-996B-C049-8685-3B1B6D0B3FD6}"/>
              </a:ext>
            </a:extLst>
          </p:cNvPr>
          <p:cNvSpPr txBox="1"/>
          <p:nvPr/>
        </p:nvSpPr>
        <p:spPr>
          <a:xfrm>
            <a:off x="2422624" y="5690233"/>
            <a:ext cx="10084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Track D153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A030C-93BB-B441-A9AE-8901CF4C4966}"/>
              </a:ext>
            </a:extLst>
          </p:cNvPr>
          <p:cNvSpPr txBox="1"/>
          <p:nvPr/>
        </p:nvSpPr>
        <p:spPr>
          <a:xfrm>
            <a:off x="3597284" y="1311808"/>
            <a:ext cx="16524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Residual Master (a</a:t>
            </a:r>
            <a:r>
              <a:rPr lang="en-US" sz="1350" baseline="-25000" dirty="0">
                <a:solidFill>
                  <a:prstClr val="black"/>
                </a:solidFill>
                <a:latin typeface="Calibri" panose="020F0502020204030204"/>
              </a:rPr>
              <a:t>m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624176-5D47-CF40-908D-FC35AB2ECA87}"/>
              </a:ext>
            </a:extLst>
          </p:cNvPr>
          <p:cNvSpPr txBox="1"/>
          <p:nvPr/>
        </p:nvSpPr>
        <p:spPr>
          <a:xfrm rot="16200000">
            <a:off x="2304444" y="4512042"/>
            <a:ext cx="19122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Bootstrap Uncertainty</a:t>
            </a:r>
          </a:p>
        </p:txBody>
      </p:sp>
    </p:spTree>
    <p:extLst>
      <p:ext uri="{BB962C8B-B14F-4D97-AF65-F5344CB8AC3E}">
        <p14:creationId xmlns:p14="http://schemas.microsoft.com/office/powerpoint/2010/main" val="25207232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9E3D2C-1B30-004B-B06E-0015A7390E13}"/>
              </a:ext>
            </a:extLst>
          </p:cNvPr>
          <p:cNvSpPr/>
          <p:nvPr/>
        </p:nvSpPr>
        <p:spPr>
          <a:xfrm>
            <a:off x="189339" y="973527"/>
            <a:ext cx="4933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Use the step estimate to solve for slip on the fault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0845D-0AD6-4046-B02F-B1A9B5B392D1}"/>
              </a:ext>
            </a:extLst>
          </p:cNvPr>
          <p:cNvGrpSpPr/>
          <p:nvPr/>
        </p:nvGrpSpPr>
        <p:grpSpPr>
          <a:xfrm>
            <a:off x="1241049" y="1600827"/>
            <a:ext cx="6498694" cy="3891226"/>
            <a:chOff x="4899798" y="1192402"/>
            <a:chExt cx="7009704" cy="44220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6DC3B9-6091-224F-AACD-32233E1FA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59280" y="1192402"/>
              <a:ext cx="2250222" cy="442207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1FC800-B937-AC4A-93EC-616ADEC7F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9798" y="1192402"/>
              <a:ext cx="4521200" cy="43815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912885-0F5D-C847-8C2E-528B6A6F3A54}"/>
                </a:ext>
              </a:extLst>
            </p:cNvPr>
            <p:cNvSpPr txBox="1"/>
            <p:nvPr/>
          </p:nvSpPr>
          <p:spPr>
            <a:xfrm rot="855525">
              <a:off x="6431972" y="1420117"/>
              <a:ext cx="1111827" cy="341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Track 155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421687-0F8B-354F-837F-08162830DB8C}"/>
                </a:ext>
              </a:extLst>
            </p:cNvPr>
            <p:cNvSpPr txBox="1"/>
            <p:nvPr/>
          </p:nvSpPr>
          <p:spPr>
            <a:xfrm rot="1208332">
              <a:off x="7856908" y="1976959"/>
              <a:ext cx="1111827" cy="341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Track 153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4142FD-B622-F648-AFFA-AF90DE5DB2B5}"/>
                </a:ext>
              </a:extLst>
            </p:cNvPr>
            <p:cNvSpPr txBox="1"/>
            <p:nvPr/>
          </p:nvSpPr>
          <p:spPr>
            <a:xfrm rot="3257034">
              <a:off x="10879130" y="2525925"/>
              <a:ext cx="1111827" cy="32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Track 152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3BAE7E-6D8D-7E45-84E9-CBB430D3DE06}"/>
                </a:ext>
              </a:extLst>
            </p:cNvPr>
            <p:cNvGrpSpPr/>
            <p:nvPr/>
          </p:nvGrpSpPr>
          <p:grpSpPr>
            <a:xfrm>
              <a:off x="5188226" y="3847472"/>
              <a:ext cx="730131" cy="1468407"/>
              <a:chOff x="5188226" y="3847472"/>
              <a:chExt cx="730131" cy="1468407"/>
            </a:xfrm>
          </p:grpSpPr>
          <p:pic>
            <p:nvPicPr>
              <p:cNvPr id="16" name="Content Placeholder 6">
                <a:extLst>
                  <a:ext uri="{FF2B5EF4-FFF2-40B4-BE49-F238E27FC236}">
                    <a16:creationId xmlns:a16="http://schemas.microsoft.com/office/drawing/2014/main" id="{21425955-AA59-9E48-A328-A2BD6D8BAA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7072" t="20377" r="70312" b="54638"/>
              <a:stretch/>
            </p:blipFill>
            <p:spPr>
              <a:xfrm>
                <a:off x="5188226" y="3847472"/>
                <a:ext cx="199749" cy="1440146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C1BA40-F9CF-A44C-852F-35614557482F}"/>
                  </a:ext>
                </a:extLst>
              </p:cNvPr>
              <p:cNvSpPr txBox="1"/>
              <p:nvPr/>
            </p:nvSpPr>
            <p:spPr>
              <a:xfrm>
                <a:off x="5334157" y="3847472"/>
                <a:ext cx="584200" cy="249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825" dirty="0">
                    <a:solidFill>
                      <a:prstClr val="black"/>
                    </a:solidFill>
                    <a:latin typeface="Calibri" panose="020F0502020204030204"/>
                  </a:rPr>
                  <a:t>10 cm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15BBC4-08C1-654B-A12A-B48EBC9603A0}"/>
                  </a:ext>
                </a:extLst>
              </p:cNvPr>
              <p:cNvSpPr txBox="1"/>
              <p:nvPr/>
            </p:nvSpPr>
            <p:spPr>
              <a:xfrm>
                <a:off x="5334157" y="5066672"/>
                <a:ext cx="584200" cy="249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825" dirty="0">
                    <a:solidFill>
                      <a:prstClr val="black"/>
                    </a:solidFill>
                    <a:latin typeface="Calibri" panose="020F0502020204030204"/>
                  </a:rPr>
                  <a:t>-10 cm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B5209F-241E-434C-B9EF-8B55AE6C30EE}"/>
                  </a:ext>
                </a:extLst>
              </p:cNvPr>
              <p:cNvSpPr txBox="1"/>
              <p:nvPr/>
            </p:nvSpPr>
            <p:spPr>
              <a:xfrm rot="5400000">
                <a:off x="5351541" y="4405705"/>
                <a:ext cx="603250" cy="32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Step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7687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6" name="Content Placeholder 2"/>
          <p:cNvSpPr>
            <a:spLocks noGrp="1"/>
          </p:cNvSpPr>
          <p:nvPr>
            <p:ph idx="1"/>
          </p:nvPr>
        </p:nvSpPr>
        <p:spPr>
          <a:xfrm>
            <a:off x="336947" y="1471613"/>
            <a:ext cx="4235054" cy="2586820"/>
          </a:xfrm>
        </p:spPr>
        <p:txBody>
          <a:bodyPr>
            <a:normAutofit/>
          </a:bodyPr>
          <a:lstStyle/>
          <a:p>
            <a:r>
              <a:rPr lang="en-US" altLang="en-US" sz="1800" dirty="0">
                <a:ea typeface="ＭＳ Ｐゴシック" pitchFamily="34" charset="-128"/>
              </a:rPr>
              <a:t>Model Assumptions:</a:t>
            </a:r>
          </a:p>
          <a:p>
            <a:pPr lvl="1"/>
            <a:r>
              <a:rPr lang="en-US" altLang="en-US" sz="1500" dirty="0">
                <a:ea typeface="ＭＳ Ｐゴシック" pitchFamily="34" charset="-128"/>
              </a:rPr>
              <a:t>Discrete fault patches in an elastic half-space</a:t>
            </a:r>
          </a:p>
          <a:p>
            <a:pPr lvl="1"/>
            <a:r>
              <a:rPr lang="en-US" altLang="en-US" sz="1500" dirty="0">
                <a:ea typeface="ＭＳ Ｐゴシック" pitchFamily="34" charset="-128"/>
              </a:rPr>
              <a:t>GPS constrains InSAR long wavelength</a:t>
            </a:r>
          </a:p>
          <a:p>
            <a:pPr lvl="1"/>
            <a:r>
              <a:rPr lang="en-US" altLang="en-US" sz="1500" dirty="0">
                <a:ea typeface="ＭＳ Ｐゴシック" pitchFamily="34" charset="-128"/>
              </a:rPr>
              <a:t>Errors are fully described</a:t>
            </a:r>
          </a:p>
          <a:p>
            <a:r>
              <a:rPr lang="en-US" altLang="en-US" sz="1800" dirty="0">
                <a:ea typeface="ＭＳ Ｐゴシック" pitchFamily="34" charset="-128"/>
              </a:rPr>
              <a:t>Model parameters:</a:t>
            </a:r>
            <a:endParaRPr lang="en-US" altLang="en-US" sz="1800" b="1" dirty="0">
              <a:solidFill>
                <a:srgbClr val="FF0000"/>
              </a:solidFill>
              <a:ea typeface="ＭＳ Ｐゴシック" pitchFamily="34" charset="-128"/>
            </a:endParaRPr>
          </a:p>
          <a:p>
            <a:pPr lvl="1"/>
            <a:r>
              <a:rPr lang="en-US" altLang="en-US" sz="1500" dirty="0">
                <a:ea typeface="ＭＳ Ｐゴシック" pitchFamily="34" charset="-128"/>
              </a:rPr>
              <a:t>Slip magnitude in the up-dip direction</a:t>
            </a:r>
          </a:p>
          <a:p>
            <a:pPr lvl="1"/>
            <a:r>
              <a:rPr lang="en-US" altLang="en-US" sz="1500" dirty="0" err="1">
                <a:ea typeface="ＭＳ Ｐゴシック" pitchFamily="34" charset="-128"/>
              </a:rPr>
              <a:t>InSAR</a:t>
            </a:r>
            <a:r>
              <a:rPr lang="en-US" altLang="en-US" sz="1500" dirty="0">
                <a:ea typeface="ＭＳ Ｐゴシック" pitchFamily="34" charset="-128"/>
              </a:rPr>
              <a:t> plane to match long-wavelength GNSS</a:t>
            </a:r>
          </a:p>
          <a:p>
            <a:r>
              <a:rPr lang="en-US" altLang="en-US" sz="1800" dirty="0">
                <a:ea typeface="ＭＳ Ｐゴシック" pitchFamily="34" charset="-128"/>
              </a:rPr>
              <a:t>Hyperparameters</a:t>
            </a:r>
          </a:p>
          <a:p>
            <a:pPr lvl="1"/>
            <a:r>
              <a:rPr lang="en-US" altLang="en-US" sz="1500" dirty="0">
                <a:ea typeface="ＭＳ Ｐゴシック" pitchFamily="34" charset="-128"/>
              </a:rPr>
              <a:t>Smoothness parameter</a:t>
            </a:r>
          </a:p>
        </p:txBody>
      </p:sp>
      <p:pic>
        <p:nvPicPr>
          <p:cNvPr id="66567" name="Picture 8" descr="Screen Shot 2014-12-08 at 15.41.0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2"/>
          <a:stretch/>
        </p:blipFill>
        <p:spPr bwMode="auto">
          <a:xfrm>
            <a:off x="4469005" y="1590751"/>
            <a:ext cx="4518912" cy="120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BF0650-F093-A34F-BC93-B2C0F351B4B0}"/>
              </a:ext>
            </a:extLst>
          </p:cNvPr>
          <p:cNvSpPr txBox="1"/>
          <p:nvPr/>
        </p:nvSpPr>
        <p:spPr>
          <a:xfrm>
            <a:off x="7025894" y="2713704"/>
            <a:ext cx="19942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Bekaert et al., 2015b, JGR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958E9B-A9E8-0A45-9C63-C769C39C28C9}"/>
              </a:ext>
            </a:extLst>
          </p:cNvPr>
          <p:cNvSpPr/>
          <p:nvPr/>
        </p:nvSpPr>
        <p:spPr>
          <a:xfrm>
            <a:off x="189338" y="973527"/>
            <a:ext cx="7181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We fit cumulative offsets from the 2017/18 SSE and regional earthquakes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6926B3-DBA4-C443-80B6-1A809FA78DED}"/>
              </a:ext>
            </a:extLst>
          </p:cNvPr>
          <p:cNvSpPr txBox="1">
            <a:spLocks/>
          </p:cNvSpPr>
          <p:nvPr/>
        </p:nvSpPr>
        <p:spPr>
          <a:xfrm>
            <a:off x="4571999" y="3922522"/>
            <a:ext cx="4235054" cy="195468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None/>
            </a:pPr>
            <a:r>
              <a:rPr lang="en-US" altLang="en-US" sz="1800" b="1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Classic Inverse Problem</a:t>
            </a:r>
          </a:p>
          <a:p>
            <a:pPr marL="171450" indent="-171450" defTabSz="685800">
              <a:spcBef>
                <a:spcPts val="750"/>
              </a:spcBef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Given a set of observations, estimate the unknown sources behind them</a:t>
            </a:r>
          </a:p>
          <a:p>
            <a:pPr marL="171450" indent="-171450" defTabSz="685800">
              <a:spcBef>
                <a:spcPts val="750"/>
              </a:spcBef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For elasticity is a linear problem</a:t>
            </a:r>
            <a:endParaRPr lang="en-US" altLang="en-US" sz="1500" dirty="0">
              <a:solidFill>
                <a:prstClr val="black"/>
              </a:solidFill>
              <a:latin typeface="Calibri" panose="020F0502020204030204"/>
              <a:ea typeface="ＭＳ Ｐゴシック" pitchFamily="34" charset="-128"/>
            </a:endParaRPr>
          </a:p>
          <a:p>
            <a:pPr marL="171450" indent="-171450" defTabSz="685800">
              <a:spcBef>
                <a:spcPts val="750"/>
              </a:spcBef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For tectonic problems, typically “under-constrained” and unknown model errors</a:t>
            </a:r>
          </a:p>
          <a:p>
            <a:pPr marL="171450" indent="-171450" defTabSz="685800">
              <a:spcBef>
                <a:spcPts val="750"/>
              </a:spcBef>
            </a:pPr>
            <a:endParaRPr lang="en-US" altLang="en-US" sz="1800" dirty="0">
              <a:solidFill>
                <a:prstClr val="black"/>
              </a:solidFill>
              <a:latin typeface="Calibri" panose="020F0502020204030204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21331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6" name="Content Placeholder 2"/>
          <p:cNvSpPr>
            <a:spLocks noGrp="1"/>
          </p:cNvSpPr>
          <p:nvPr>
            <p:ph idx="1"/>
          </p:nvPr>
        </p:nvSpPr>
        <p:spPr>
          <a:xfrm>
            <a:off x="336947" y="1471613"/>
            <a:ext cx="4235054" cy="2846911"/>
          </a:xfrm>
        </p:spPr>
        <p:txBody>
          <a:bodyPr>
            <a:normAutofit/>
          </a:bodyPr>
          <a:lstStyle/>
          <a:p>
            <a:r>
              <a:rPr lang="en-US" altLang="en-US" sz="1800" dirty="0">
                <a:ea typeface="ＭＳ Ｐゴシック" pitchFamily="34" charset="-128"/>
              </a:rPr>
              <a:t>Model Assumptions:</a:t>
            </a:r>
          </a:p>
          <a:p>
            <a:pPr lvl="1"/>
            <a:r>
              <a:rPr lang="en-US" altLang="en-US" sz="1500" dirty="0">
                <a:ea typeface="ＭＳ Ｐゴシック" pitchFamily="34" charset="-128"/>
              </a:rPr>
              <a:t>Discrete fault patches in an elastic half-space</a:t>
            </a:r>
          </a:p>
          <a:p>
            <a:pPr lvl="1"/>
            <a:r>
              <a:rPr lang="en-US" altLang="en-US" sz="1500" dirty="0">
                <a:ea typeface="ＭＳ Ｐゴシック" pitchFamily="34" charset="-128"/>
              </a:rPr>
              <a:t>GPS constrains InSAR long wavelength</a:t>
            </a:r>
          </a:p>
          <a:p>
            <a:pPr lvl="1"/>
            <a:r>
              <a:rPr lang="en-US" altLang="en-US" sz="1500" dirty="0">
                <a:ea typeface="ＭＳ Ｐゴシック" pitchFamily="34" charset="-128"/>
              </a:rPr>
              <a:t>Errors are fully described</a:t>
            </a:r>
          </a:p>
          <a:p>
            <a:r>
              <a:rPr lang="en-US" altLang="en-US" sz="1800" dirty="0">
                <a:ea typeface="ＭＳ Ｐゴシック" pitchFamily="34" charset="-128"/>
              </a:rPr>
              <a:t>Model parameters:</a:t>
            </a:r>
            <a:endParaRPr lang="en-US" altLang="en-US" sz="1800" b="1" dirty="0">
              <a:solidFill>
                <a:srgbClr val="FF0000"/>
              </a:solidFill>
              <a:ea typeface="ＭＳ Ｐゴシック" pitchFamily="34" charset="-128"/>
            </a:endParaRPr>
          </a:p>
          <a:p>
            <a:pPr lvl="1"/>
            <a:r>
              <a:rPr lang="en-US" altLang="en-US" sz="1500" dirty="0">
                <a:ea typeface="ＭＳ Ｐゴシック" pitchFamily="34" charset="-128"/>
              </a:rPr>
              <a:t>Slip magnitude in the up-dip direction</a:t>
            </a:r>
          </a:p>
          <a:p>
            <a:pPr lvl="1"/>
            <a:r>
              <a:rPr lang="en-US" altLang="en-US" sz="1500" dirty="0" err="1">
                <a:ea typeface="ＭＳ Ｐゴシック" pitchFamily="34" charset="-128"/>
              </a:rPr>
              <a:t>InSAR</a:t>
            </a:r>
            <a:r>
              <a:rPr lang="en-US" altLang="en-US" sz="1500" dirty="0">
                <a:ea typeface="ＭＳ Ｐゴシック" pitchFamily="34" charset="-128"/>
              </a:rPr>
              <a:t> plane to match long-wavelength GNSS</a:t>
            </a:r>
          </a:p>
          <a:p>
            <a:r>
              <a:rPr lang="en-US" altLang="en-US" sz="1800" dirty="0">
                <a:ea typeface="ＭＳ Ｐゴシック" pitchFamily="34" charset="-128"/>
              </a:rPr>
              <a:t>Hyperparameters</a:t>
            </a:r>
          </a:p>
          <a:p>
            <a:pPr lvl="1"/>
            <a:r>
              <a:rPr lang="en-US" altLang="en-US" sz="1500" dirty="0">
                <a:ea typeface="ＭＳ Ｐゴシック" pitchFamily="34" charset="-128"/>
              </a:rPr>
              <a:t>Smoothness parameter</a:t>
            </a:r>
          </a:p>
        </p:txBody>
      </p:sp>
      <p:pic>
        <p:nvPicPr>
          <p:cNvPr id="66567" name="Picture 8" descr="Screen Shot 2014-12-08 at 15.41.0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2"/>
          <a:stretch/>
        </p:blipFill>
        <p:spPr bwMode="auto">
          <a:xfrm>
            <a:off x="4469005" y="1590751"/>
            <a:ext cx="4518912" cy="120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BF0650-F093-A34F-BC93-B2C0F351B4B0}"/>
              </a:ext>
            </a:extLst>
          </p:cNvPr>
          <p:cNvSpPr txBox="1"/>
          <p:nvPr/>
        </p:nvSpPr>
        <p:spPr>
          <a:xfrm>
            <a:off x="7025894" y="2713704"/>
            <a:ext cx="19942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Bekaert et al., 2015b, JGR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958E9B-A9E8-0A45-9C63-C769C39C28C9}"/>
              </a:ext>
            </a:extLst>
          </p:cNvPr>
          <p:cNvSpPr/>
          <p:nvPr/>
        </p:nvSpPr>
        <p:spPr>
          <a:xfrm>
            <a:off x="189338" y="973527"/>
            <a:ext cx="7181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We fit cumulative offsets from the 2017/18 SSE and regional earthquakes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3D887-1459-424C-BD5B-DDDDB8AE8C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29514" y="4563523"/>
            <a:ext cx="2577539" cy="1320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DB4556-379C-B746-9732-E7DFCF9CD441}"/>
              </a:ext>
            </a:extLst>
          </p:cNvPr>
          <p:cNvSpPr txBox="1"/>
          <p:nvPr/>
        </p:nvSpPr>
        <p:spPr>
          <a:xfrm>
            <a:off x="2914487" y="4936264"/>
            <a:ext cx="318920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Diagonal of the model resolution matrix </a:t>
            </a:r>
          </a:p>
          <a:p>
            <a:pPr algn="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GNSS only (top) and GNSS + </a:t>
            </a:r>
            <a:r>
              <a:rPr lang="en-US" sz="1350" dirty="0" err="1">
                <a:solidFill>
                  <a:prstClr val="black"/>
                </a:solidFill>
                <a:latin typeface="Calibri" panose="020F0502020204030204"/>
              </a:rPr>
              <a:t>InSAR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(bottom)</a:t>
            </a:r>
          </a:p>
          <a:p>
            <a:pPr algn="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 – Well resolved</a:t>
            </a:r>
          </a:p>
          <a:p>
            <a:pPr algn="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 – Not resolved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052706A-FC5A-0D4C-AF4B-85A9AAE97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990" y="3066925"/>
            <a:ext cx="2720063" cy="139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202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A3B37A-39E6-0446-BFEE-AB57D55769CE}"/>
              </a:ext>
            </a:extLst>
          </p:cNvPr>
          <p:cNvSpPr/>
          <p:nvPr/>
        </p:nvSpPr>
        <p:spPr>
          <a:xfrm>
            <a:off x="189338" y="973527"/>
            <a:ext cx="2394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GNSS-only slip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91EB61-7F32-DB42-A47F-D0413F10B369}"/>
              </a:ext>
            </a:extLst>
          </p:cNvPr>
          <p:cNvSpPr txBox="1"/>
          <p:nvPr/>
        </p:nvSpPr>
        <p:spPr>
          <a:xfrm>
            <a:off x="189339" y="1290284"/>
            <a:ext cx="4217669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en-US" sz="135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We solve the best-fitting slip model:</a:t>
            </a:r>
          </a:p>
          <a:p>
            <a:pPr marL="214313" indent="-214313" defTabSz="685800">
              <a:buFont typeface="Wingdings" pitchFamily="2" charset="2"/>
              <a:buChar char="Ø"/>
            </a:pPr>
            <a:r>
              <a:rPr lang="en-US" altLang="en-US" sz="135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Using the mean smoothness parameter from the MCMC inversion</a:t>
            </a:r>
          </a:p>
          <a:p>
            <a:pPr marL="214313" indent="-214313" defTabSz="685800">
              <a:buFont typeface="Wingdings" pitchFamily="2" charset="2"/>
              <a:buChar char="Ø"/>
            </a:pPr>
            <a:r>
              <a:rPr lang="en-US" altLang="en-US" sz="135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Regularizing the solution with both minimum-norm and minimum-roughness terms</a:t>
            </a:r>
          </a:p>
          <a:p>
            <a:pPr marL="214313" indent="-214313" defTabSz="685800">
              <a:buFont typeface="Wingdings" pitchFamily="2" charset="2"/>
              <a:buChar char="Ø"/>
            </a:pPr>
            <a:r>
              <a:rPr lang="en-US" altLang="en-US" sz="135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Slip patches with MCMC distributions within 1σ of zero are set to zero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5EC9C2-9DC6-904B-A759-501A4F06E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893" y="4470681"/>
            <a:ext cx="723900" cy="80010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92697BE9-C9AF-7240-A7B9-8EEA824D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38" y="3305175"/>
            <a:ext cx="7800975" cy="2695575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423FD263-2D75-B94D-B07D-2BABB825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416" y="1063675"/>
            <a:ext cx="2789063" cy="18732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B128BC-5CC8-A644-9FFC-9068FAC25DF7}"/>
              </a:ext>
            </a:extLst>
          </p:cNvPr>
          <p:cNvSpPr txBox="1"/>
          <p:nvPr/>
        </p:nvSpPr>
        <p:spPr>
          <a:xfrm>
            <a:off x="4572000" y="2777759"/>
            <a:ext cx="10013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GNSS Residuals</a:t>
            </a:r>
          </a:p>
        </p:txBody>
      </p:sp>
    </p:spTree>
    <p:extLst>
      <p:ext uri="{BB962C8B-B14F-4D97-AF65-F5344CB8AC3E}">
        <p14:creationId xmlns:p14="http://schemas.microsoft.com/office/powerpoint/2010/main" val="1389160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0B92C5-C722-0D4E-9498-316E7986F38E}"/>
              </a:ext>
            </a:extLst>
          </p:cNvPr>
          <p:cNvSpPr/>
          <p:nvPr/>
        </p:nvSpPr>
        <p:spPr>
          <a:xfrm>
            <a:off x="189338" y="973527"/>
            <a:ext cx="464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InSAR + GNSS, full covariance slip and moment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30F906-2BDF-044B-93D1-89F775AF4AB8}"/>
              </a:ext>
            </a:extLst>
          </p:cNvPr>
          <p:cNvSpPr txBox="1"/>
          <p:nvPr/>
        </p:nvSpPr>
        <p:spPr>
          <a:xfrm>
            <a:off x="189339" y="1290284"/>
            <a:ext cx="421766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Font typeface="Wingdings" pitchFamily="2" charset="2"/>
              <a:buChar char="Ø"/>
            </a:pPr>
            <a:r>
              <a:rPr lang="en-US" altLang="en-US" sz="135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We estimate the data covariance by fitting an exponential variogram model to the bootstrap uncertainties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AE158-C030-CB45-BE98-4959338EBE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6814" y="3305175"/>
            <a:ext cx="7406024" cy="2695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F936F5-8BCD-1647-AD4E-719B3693C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893" y="4470681"/>
            <a:ext cx="723900" cy="800100"/>
          </a:xfrm>
          <a:prstGeom prst="rect">
            <a:avLst/>
          </a:prstGeom>
        </p:spPr>
      </p:pic>
      <p:pic>
        <p:nvPicPr>
          <p:cNvPr id="8" name="Picture 7" descr="A picture containing light, traffic, lit, cake&#10;&#10;Description automatically generated">
            <a:extLst>
              <a:ext uri="{FF2B5EF4-FFF2-40B4-BE49-F238E27FC236}">
                <a16:creationId xmlns:a16="http://schemas.microsoft.com/office/drawing/2014/main" id="{5DEEF7C3-24F2-264F-B7E7-84752148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051" y="934891"/>
            <a:ext cx="2298743" cy="2308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03EE58-2570-144D-AFE2-25E1CA931912}"/>
              </a:ext>
            </a:extLst>
          </p:cNvPr>
          <p:cNvSpPr txBox="1"/>
          <p:nvPr/>
        </p:nvSpPr>
        <p:spPr>
          <a:xfrm rot="16200000">
            <a:off x="5991095" y="1388419"/>
            <a:ext cx="8886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Modeled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D09F89-BA16-5342-9639-88A27169F89F}"/>
              </a:ext>
            </a:extLst>
          </p:cNvPr>
          <p:cNvSpPr txBox="1"/>
          <p:nvPr/>
        </p:nvSpPr>
        <p:spPr>
          <a:xfrm rot="16200000">
            <a:off x="5985230" y="2493937"/>
            <a:ext cx="8886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 err="1">
                <a:solidFill>
                  <a:prstClr val="black"/>
                </a:solidFill>
                <a:latin typeface="Calibri" panose="020F0502020204030204"/>
              </a:rPr>
              <a:t>Residauls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00BAA0E3-8507-D64A-BFE7-FE11B714E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737" y="1319776"/>
            <a:ext cx="2373197" cy="16914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6A3626-FC8A-8D43-BCF8-1AE66FC24B55}"/>
              </a:ext>
            </a:extLst>
          </p:cNvPr>
          <p:cNvSpPr txBox="1"/>
          <p:nvPr/>
        </p:nvSpPr>
        <p:spPr>
          <a:xfrm>
            <a:off x="4177061" y="2780409"/>
            <a:ext cx="10013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GNSS Residuals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9D02A7-E559-D14D-B267-4243803D6505}"/>
              </a:ext>
            </a:extLst>
          </p:cNvPr>
          <p:cNvSpPr txBox="1"/>
          <p:nvPr/>
        </p:nvSpPr>
        <p:spPr>
          <a:xfrm>
            <a:off x="7792837" y="3243428"/>
            <a:ext cx="10013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 err="1">
                <a:solidFill>
                  <a:prstClr val="black"/>
                </a:solidFill>
                <a:latin typeface="Calibri" panose="020F0502020204030204"/>
              </a:rPr>
              <a:t>InSAR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Residuals</a:t>
            </a:r>
          </a:p>
        </p:txBody>
      </p:sp>
    </p:spTree>
    <p:extLst>
      <p:ext uri="{BB962C8B-B14F-4D97-AF65-F5344CB8AC3E}">
        <p14:creationId xmlns:p14="http://schemas.microsoft.com/office/powerpoint/2010/main" val="20363885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4674B9-70A5-C74C-9183-C37289C1D0AD}"/>
              </a:ext>
            </a:extLst>
          </p:cNvPr>
          <p:cNvSpPr/>
          <p:nvPr/>
        </p:nvSpPr>
        <p:spPr>
          <a:xfrm>
            <a:off x="189338" y="973527"/>
            <a:ext cx="6088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Aseismic fault slip occurs in regions around areas of seismicity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9CD38-BC61-5445-929B-9BE53EF779A5}"/>
              </a:ext>
            </a:extLst>
          </p:cNvPr>
          <p:cNvSpPr txBox="1"/>
          <p:nvPr/>
        </p:nvSpPr>
        <p:spPr>
          <a:xfrm>
            <a:off x="189339" y="1427444"/>
            <a:ext cx="42176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Font typeface="Wingdings" pitchFamily="2" charset="2"/>
              <a:buChar char="Ø"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The SSE occurs down-dip of small earthquakes in the gap region</a:t>
            </a:r>
          </a:p>
          <a:p>
            <a:pPr marL="214313" indent="-214313" defTabSz="685800">
              <a:buFont typeface="Wingdings" pitchFamily="2" charset="2"/>
              <a:buChar char="Ø"/>
            </a:pPr>
            <a:endParaRPr lang="en-US" altLang="en-US" dirty="0">
              <a:solidFill>
                <a:prstClr val="black"/>
              </a:solidFill>
              <a:latin typeface="Calibri" panose="020F0502020204030204"/>
              <a:ea typeface="ＭＳ Ｐゴシック" pitchFamily="34" charset="-128"/>
            </a:endParaRPr>
          </a:p>
          <a:p>
            <a:pPr marL="214313" indent="-214313" defTabSz="685800">
              <a:buFont typeface="Wingdings" pitchFamily="2" charset="2"/>
              <a:buChar char="Ø"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Oaxaca afterslip occurs both up-dip and down-dip of an area with several M</a:t>
            </a:r>
            <a:r>
              <a:rPr lang="en-US" altLang="en-US" baseline="-2500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W</a:t>
            </a: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 7+ earthquakes</a:t>
            </a:r>
          </a:p>
          <a:p>
            <a:pPr marL="214313" indent="-214313" defTabSz="685800">
              <a:buFont typeface="Wingdings" pitchFamily="2" charset="2"/>
              <a:buChar char="Ø"/>
            </a:pPr>
            <a:endParaRPr lang="en-US" altLang="en-US" dirty="0">
              <a:solidFill>
                <a:prstClr val="black"/>
              </a:solidFill>
              <a:latin typeface="Calibri" panose="020F0502020204030204"/>
              <a:ea typeface="ＭＳ Ｐゴシック" pitchFamily="34" charset="-128"/>
            </a:endParaRPr>
          </a:p>
          <a:p>
            <a:pPr marL="214313" indent="-214313" defTabSz="685800">
              <a:buFont typeface="Wingdings" pitchFamily="2" charset="2"/>
              <a:buChar char="Ø"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Significant afterslip from the Oaxaca earthquake appears to occur all the way to the trench</a:t>
            </a:r>
          </a:p>
          <a:p>
            <a:pPr marL="214313" indent="-214313" defTabSz="685800">
              <a:buFont typeface="Wingdings" pitchFamily="2" charset="2"/>
              <a:buChar char="Ø"/>
            </a:pPr>
            <a:endParaRPr lang="en-US" altLang="en-US" dirty="0">
              <a:solidFill>
                <a:prstClr val="black"/>
              </a:solidFill>
              <a:latin typeface="Calibri" panose="020F0502020204030204"/>
              <a:ea typeface="ＭＳ Ｐゴシック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36951E-B45A-5249-9FD9-4FC68A41E268}"/>
              </a:ext>
            </a:extLst>
          </p:cNvPr>
          <p:cNvSpPr txBox="1"/>
          <p:nvPr/>
        </p:nvSpPr>
        <p:spPr>
          <a:xfrm>
            <a:off x="4861560" y="1662527"/>
            <a:ext cx="4015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b="1" dirty="0">
                <a:solidFill>
                  <a:srgbClr val="FFC000">
                    <a:lumMod val="50000"/>
                  </a:srgbClr>
                </a:solidFill>
                <a:latin typeface="Calibri" panose="020F0502020204030204"/>
              </a:rPr>
              <a:t>What is the interplay between aseismic slip and earthquakes (fast seismic slip)?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B6B434-A8D5-9949-BC7D-10A3444C6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02731" y="2472566"/>
            <a:ext cx="4474570" cy="274036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9247C01-6935-F84F-8D2E-8EC06DF62362}"/>
              </a:ext>
            </a:extLst>
          </p:cNvPr>
          <p:cNvSpPr/>
          <p:nvPr/>
        </p:nvSpPr>
        <p:spPr>
          <a:xfrm>
            <a:off x="5972381" y="3490150"/>
            <a:ext cx="1158240" cy="685800"/>
          </a:xfrm>
          <a:prstGeom prst="ellipse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DCF01-87CC-E04F-8C78-24E934BA7F8F}"/>
              </a:ext>
            </a:extLst>
          </p:cNvPr>
          <p:cNvSpPr txBox="1"/>
          <p:nvPr/>
        </p:nvSpPr>
        <p:spPr>
          <a:xfrm>
            <a:off x="6869430" y="5399725"/>
            <a:ext cx="22079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Fault model + </a:t>
            </a:r>
            <a:r>
              <a:rPr lang="en-US" sz="1350" dirty="0" err="1">
                <a:solidFill>
                  <a:prstClr val="black"/>
                </a:solidFill>
                <a:latin typeface="Calibri" panose="020F0502020204030204"/>
              </a:rPr>
              <a:t>Eqs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M</a:t>
            </a:r>
            <a:r>
              <a:rPr lang="en-US" sz="1350" baseline="-250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5+ for last 100 years from COMCAT</a:t>
            </a:r>
          </a:p>
        </p:txBody>
      </p:sp>
    </p:spTree>
    <p:extLst>
      <p:ext uri="{BB962C8B-B14F-4D97-AF65-F5344CB8AC3E}">
        <p14:creationId xmlns:p14="http://schemas.microsoft.com/office/powerpoint/2010/main" val="14390690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30EED5-4FBC-3E42-AE09-2F046C09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139554"/>
            <a:ext cx="7886700" cy="1384697"/>
          </a:xfrm>
        </p:spPr>
        <p:txBody>
          <a:bodyPr>
            <a:normAutofit/>
          </a:bodyPr>
          <a:lstStyle/>
          <a:p>
            <a:r>
              <a:rPr lang="en-US" sz="4350" dirty="0"/>
              <a:t>Moment bounding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0FAEE-A51B-DD4F-BD86-D97B816E8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Like earthquakes, but slower</a:t>
            </a:r>
          </a:p>
        </p:txBody>
      </p:sp>
    </p:spTree>
    <p:extLst>
      <p:ext uri="{BB962C8B-B14F-4D97-AF65-F5344CB8AC3E}">
        <p14:creationId xmlns:p14="http://schemas.microsoft.com/office/powerpoint/2010/main" val="4004836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134084" y="5681924"/>
            <a:ext cx="1543050" cy="273844"/>
          </a:xfrm>
        </p:spPr>
        <p:txBody>
          <a:bodyPr/>
          <a:lstStyle/>
          <a:p>
            <a:fld id="{959DF0DE-A673-49BC-8495-B657A5E66B0F}" type="slidenum">
              <a:rPr lang="en-US" smtClean="0"/>
              <a:t>59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18" y="3102488"/>
            <a:ext cx="2964705" cy="2454594"/>
          </a:xfrm>
          <a:prstGeom prst="rect">
            <a:avLst/>
          </a:prstGeom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18" y="1815746"/>
            <a:ext cx="2802423" cy="118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71438" y="878291"/>
            <a:ext cx="7940448" cy="614340"/>
          </a:xfrm>
        </p:spPr>
        <p:txBody>
          <a:bodyPr>
            <a:normAutofit/>
          </a:bodyPr>
          <a:lstStyle/>
          <a:p>
            <a:r>
              <a:rPr lang="en-US" sz="3000" b="1" dirty="0"/>
              <a:t>Approach</a:t>
            </a:r>
            <a:r>
              <a:rPr lang="en-US" sz="3000" dirty="0"/>
              <a:t>: Moment Deficit Rate (MDR)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7458" y="1815746"/>
            <a:ext cx="5225143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Is a direct estimate of earthquake potential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Is a robust, scalar parameter that can be uniquely solved for without smoothing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Can integrate over many non-unique slip deficit models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10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81560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30;p86">
            <a:extLst>
              <a:ext uri="{FF2B5EF4-FFF2-40B4-BE49-F238E27FC236}">
                <a16:creationId xmlns:a16="http://schemas.microsoft.com/office/drawing/2014/main" id="{61CDEFE3-A0F4-8443-9159-C604B15BD43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 l="1307" t="5215" r="3844" b="2729"/>
          <a:stretch/>
        </p:blipFill>
        <p:spPr>
          <a:xfrm>
            <a:off x="93133" y="477948"/>
            <a:ext cx="4835228" cy="28921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32;p86">
            <a:extLst>
              <a:ext uri="{FF2B5EF4-FFF2-40B4-BE49-F238E27FC236}">
                <a16:creationId xmlns:a16="http://schemas.microsoft.com/office/drawing/2014/main" id="{EB6DE938-AC6C-3344-9B8C-95542B85F4AD}"/>
              </a:ext>
            </a:extLst>
          </p:cNvPr>
          <p:cNvSpPr txBox="1"/>
          <p:nvPr/>
        </p:nvSpPr>
        <p:spPr>
          <a:xfrm>
            <a:off x="0" y="3513668"/>
            <a:ext cx="3893906" cy="25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www.ldeo.columbia.edu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/LCSN/Eq/Global/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seismicity.html</a:t>
            </a: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6A4D7DA-6BE6-8F42-A3A4-77BFF4035D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D715F48A-B377-E947-A434-91B50EB1E7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650" r="-1473"/>
          <a:stretch/>
        </p:blipFill>
        <p:spPr>
          <a:xfrm>
            <a:off x="93133" y="4208191"/>
            <a:ext cx="3893906" cy="24974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064865-678E-3E4F-9063-BEBFF4520129}"/>
              </a:ext>
            </a:extLst>
          </p:cNvPr>
          <p:cNvSpPr txBox="1"/>
          <p:nvPr/>
        </p:nvSpPr>
        <p:spPr>
          <a:xfrm>
            <a:off x="5202622" y="1086239"/>
            <a:ext cx="3702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Most large earthquakes occur near plate boundaries due to tectonic motion, but earthquakes can occur almost anywhere due to both natural and anthropogenic forces</a:t>
            </a:r>
          </a:p>
        </p:txBody>
      </p:sp>
      <p:pic>
        <p:nvPicPr>
          <p:cNvPr id="15" name="Google Shape;782;p112">
            <a:extLst>
              <a:ext uri="{FF2B5EF4-FFF2-40B4-BE49-F238E27FC236}">
                <a16:creationId xmlns:a16="http://schemas.microsoft.com/office/drawing/2014/main" id="{C4772C13-D510-7B4A-B83A-1ED7CAAEA7B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25099" y="3832769"/>
            <a:ext cx="4479708" cy="2547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24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1539"/>
    </mc:Choice>
    <mc:Fallback xmlns="">
      <p:transition advClick="0" advTm="51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86" y="857250"/>
            <a:ext cx="8270175" cy="717269"/>
          </a:xfrm>
        </p:spPr>
        <p:txBody>
          <a:bodyPr>
            <a:noAutofit/>
          </a:bodyPr>
          <a:lstStyle/>
          <a:p>
            <a:r>
              <a:rPr lang="en-US" sz="3000" b="1" dirty="0"/>
              <a:t>Estimating the current MDR in Southern California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7" y="2317444"/>
            <a:ext cx="7913914" cy="3940176"/>
          </a:xfrm>
        </p:spPr>
      </p:pic>
      <p:sp>
        <p:nvSpPr>
          <p:cNvPr id="5" name="TextBox 4"/>
          <p:cNvSpPr txBox="1"/>
          <p:nvPr/>
        </p:nvSpPr>
        <p:spPr>
          <a:xfrm>
            <a:off x="1818013" y="6257619"/>
            <a:ext cx="1941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Johnson, 2013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2335" y="6257619"/>
            <a:ext cx="22908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CMM4 (Field et al., 2013)</a:t>
            </a:r>
          </a:p>
        </p:txBody>
      </p:sp>
    </p:spTree>
    <p:extLst>
      <p:ext uri="{BB962C8B-B14F-4D97-AF65-F5344CB8AC3E}">
        <p14:creationId xmlns:p14="http://schemas.microsoft.com/office/powerpoint/2010/main" val="36152487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" y="522141"/>
            <a:ext cx="8894618" cy="5883254"/>
          </a:xfrm>
        </p:spPr>
      </p:pic>
    </p:spTree>
    <p:extLst>
      <p:ext uri="{BB962C8B-B14F-4D97-AF65-F5344CB8AC3E}">
        <p14:creationId xmlns:p14="http://schemas.microsoft.com/office/powerpoint/2010/main" val="19079996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24" y="4581460"/>
            <a:ext cx="8632752" cy="227654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9" y="356260"/>
            <a:ext cx="8301209" cy="4066281"/>
          </a:xfrm>
        </p:spPr>
      </p:pic>
    </p:spTree>
    <p:extLst>
      <p:ext uri="{BB962C8B-B14F-4D97-AF65-F5344CB8AC3E}">
        <p14:creationId xmlns:p14="http://schemas.microsoft.com/office/powerpoint/2010/main" val="10997353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6" y="1621526"/>
            <a:ext cx="2463242" cy="2060331"/>
          </a:xfr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" y="933450"/>
            <a:ext cx="7532915" cy="570982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Fault-Free Method</a:t>
            </a:r>
            <a:r>
              <a:rPr lang="en-US" sz="3000" dirty="0"/>
              <a:t>: Integrating Surface Strain Rates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177" y="1621526"/>
            <a:ext cx="2463241" cy="2060331"/>
          </a:xfrm>
          <a:prstGeom prst="rect">
            <a:avLst/>
          </a:prstGeo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05" y="1672133"/>
            <a:ext cx="2463242" cy="19591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77588" y="4200258"/>
            <a:ext cx="600323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Advantage</a:t>
            </a:r>
            <a:r>
              <a:rPr lang="en-US" sz="2100" dirty="0"/>
              <a:t>: </a:t>
            </a:r>
            <a:r>
              <a:rPr lang="en-US" dirty="0"/>
              <a:t>Get strains, MDR directly from geodetic data with uncertainties</a:t>
            </a:r>
          </a:p>
          <a:p>
            <a:endParaRPr lang="en-US" b="1" dirty="0"/>
          </a:p>
          <a:p>
            <a:r>
              <a:rPr lang="en-US" sz="2100" b="1" dirty="0"/>
              <a:t>Disadvantages</a:t>
            </a:r>
            <a:r>
              <a:rPr lang="en-US" sz="2100" dirty="0"/>
              <a:t>: </a:t>
            </a:r>
            <a:r>
              <a:rPr lang="en-US" sz="1650" dirty="0"/>
              <a:t>cannot relate MDR to specific faults, non-unique mapping from strain to MDR, need locking depth specified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849351"/>
            <a:ext cx="2721428" cy="21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59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28824" y="1001886"/>
            <a:ext cx="6173960" cy="570982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Fault-Free Method</a:t>
            </a:r>
            <a:r>
              <a:rPr lang="en-US" sz="3000" dirty="0"/>
              <a:t>: Integrating Strain Rates</a:t>
            </a:r>
          </a:p>
        </p:txBody>
      </p:sp>
      <p:pic>
        <p:nvPicPr>
          <p:cNvPr id="1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4" y="1722855"/>
            <a:ext cx="4115810" cy="28177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824" y="4690559"/>
            <a:ext cx="9015176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Advantage</a:t>
            </a:r>
            <a:r>
              <a:rPr lang="en-US" sz="2100" dirty="0"/>
              <a:t>: </a:t>
            </a:r>
            <a:r>
              <a:rPr lang="en-US" dirty="0"/>
              <a:t>can get a direct estimate from geodetic data without using faults</a:t>
            </a:r>
          </a:p>
          <a:p>
            <a:endParaRPr lang="en-US" b="1" dirty="0"/>
          </a:p>
          <a:p>
            <a:r>
              <a:rPr lang="en-US" sz="2100" b="1" dirty="0"/>
              <a:t>Disadvantages</a:t>
            </a:r>
            <a:r>
              <a:rPr lang="en-US" sz="2100" dirty="0"/>
              <a:t>: </a:t>
            </a:r>
            <a:r>
              <a:rPr lang="en-US" sz="1650" dirty="0"/>
              <a:t>cannot relate MDR to specific faults, non-unique mapping from strain to MDR, need locking depth specified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6" y="1522685"/>
            <a:ext cx="4491507" cy="297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358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34088-DE40-4D42-A74E-78754097E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5777"/>
            <a:ext cx="7886700" cy="2571833"/>
          </a:xfrm>
        </p:spPr>
        <p:txBody>
          <a:bodyPr/>
          <a:lstStyle/>
          <a:p>
            <a:r>
              <a:rPr lang="en-US" dirty="0"/>
              <a:t>Analysis of tectonic deformation with GNSS + InSAR can: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reduce decorrelation noise with </a:t>
            </a:r>
            <a:r>
              <a:rPr lang="en-US" b="1" dirty="0"/>
              <a:t>L-band RADAR </a:t>
            </a:r>
            <a:endParaRPr lang="en-US" dirty="0"/>
          </a:p>
          <a:p>
            <a:pPr lvl="1">
              <a:buFont typeface="Wingdings" pitchFamily="2" charset="2"/>
              <a:buChar char="ü"/>
            </a:pPr>
            <a:r>
              <a:rPr lang="en-US" dirty="0"/>
              <a:t>reduce ionosphere and troposphere noise using </a:t>
            </a:r>
            <a:r>
              <a:rPr lang="en-US" b="1" dirty="0"/>
              <a:t>Atmospheric corrections </a:t>
            </a:r>
            <a:r>
              <a:rPr lang="en-US" dirty="0"/>
              <a:t>and </a:t>
            </a:r>
            <a:r>
              <a:rPr lang="en-US" b="1" dirty="0"/>
              <a:t>Time-series analysis </a:t>
            </a:r>
            <a:endParaRPr lang="en-US" dirty="0"/>
          </a:p>
          <a:p>
            <a:pPr lvl="1">
              <a:buFont typeface="Wingdings" pitchFamily="2" charset="2"/>
              <a:buChar char="ü"/>
            </a:pPr>
            <a:r>
              <a:rPr lang="en-US" dirty="0"/>
              <a:t>minimize residual troposphere impact using </a:t>
            </a:r>
            <a:r>
              <a:rPr lang="en-US" b="1" dirty="0"/>
              <a:t>full covariance estimation and joint inversion with GNSS</a:t>
            </a:r>
            <a:endParaRPr lang="en-US" dirty="0"/>
          </a:p>
          <a:p>
            <a:pPr lvl="1">
              <a:buFont typeface="Wingdings" pitchFamily="2" charset="2"/>
              <a:buChar char="ü"/>
            </a:pPr>
            <a:r>
              <a:rPr lang="en-US" dirty="0"/>
              <a:t>account for noisy observations and imperfect model resolution through </a:t>
            </a:r>
            <a:r>
              <a:rPr lang="en-US" b="1" dirty="0"/>
              <a:t>uncertainty quantification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1D910B-E97F-9D48-923F-90EF3ED42EBC}"/>
              </a:ext>
            </a:extLst>
          </p:cNvPr>
          <p:cNvSpPr/>
          <p:nvPr/>
        </p:nvSpPr>
        <p:spPr>
          <a:xfrm>
            <a:off x="189338" y="973527"/>
            <a:ext cx="1699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2400" b="1" u="sng" dirty="0">
                <a:solidFill>
                  <a:prstClr val="black"/>
                </a:solidFill>
                <a:latin typeface="Calibri" panose="020F0502020204030204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06152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06D2-93E9-0247-BD08-FC68D217D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InSAR Time-series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20121A5-057C-344B-B949-1BD66E41D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4465" y="0"/>
            <a:ext cx="4069535" cy="6739003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E33E83-D4FC-CA45-9020-657904F08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96" y="2213801"/>
            <a:ext cx="4355404" cy="38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031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06D2-93E9-0247-BD08-FC68D217D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InSAR Time-series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20121A5-057C-344B-B949-1BD66E41D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4465" y="0"/>
            <a:ext cx="4069535" cy="673900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E6E213-D504-6A4B-872E-372BE092C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9"/>
          <a:stretch/>
        </p:blipFill>
        <p:spPr>
          <a:xfrm>
            <a:off x="375779" y="1383282"/>
            <a:ext cx="4572001" cy="535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37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95"/>
          <p:cNvPicPr preferRelativeResize="0"/>
          <p:nvPr/>
        </p:nvPicPr>
        <p:blipFill rotWithShape="1">
          <a:blip r:embed="rId5">
            <a:alphaModFix/>
          </a:blip>
          <a:srcRect t="34753" r="-1" b="5604"/>
          <a:stretch/>
        </p:blipFill>
        <p:spPr>
          <a:xfrm>
            <a:off x="-6876" y="2763151"/>
            <a:ext cx="9150876" cy="4093262"/>
          </a:xfrm>
          <a:custGeom>
            <a:avLst/>
            <a:gdLst/>
            <a:ahLst/>
            <a:cxnLst/>
            <a:rect l="l" t="t" r="r" b="b"/>
            <a:pathLst>
              <a:path w="12201168" h="4093262" extrusionOk="0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11" name="Google Shape;611;p95"/>
          <p:cNvSpPr/>
          <p:nvPr/>
        </p:nvSpPr>
        <p:spPr>
          <a:xfrm>
            <a:off x="5603736" y="3321278"/>
            <a:ext cx="162897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Source: http://geodesy.unr.edu/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95"/>
          <p:cNvSpPr/>
          <p:nvPr/>
        </p:nvSpPr>
        <p:spPr>
          <a:xfrm>
            <a:off x="1644947" y="6642556"/>
            <a:ext cx="236795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Source: https://serc.carleton.edu/getsi/geodesy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D20E06E-1953-5F43-81EB-71DEC39F14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8486D507-86D2-BB46-BE60-3E8A6DCA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64" y="133397"/>
            <a:ext cx="8482070" cy="581353"/>
          </a:xfrm>
        </p:spPr>
        <p:txBody>
          <a:bodyPr>
            <a:normAutofit fontScale="90000"/>
          </a:bodyPr>
          <a:lstStyle/>
          <a:p>
            <a:r>
              <a:rPr lang="en-US" dirty="0"/>
              <a:t>Geodesy - Global Navigation Satellite Systems (GNSS)</a:t>
            </a:r>
          </a:p>
        </p:txBody>
      </p:sp>
      <p:pic>
        <p:nvPicPr>
          <p:cNvPr id="9" name="Google Shape;589;p93">
            <a:extLst>
              <a:ext uri="{FF2B5EF4-FFF2-40B4-BE49-F238E27FC236}">
                <a16:creationId xmlns:a16="http://schemas.microsoft.com/office/drawing/2014/main" id="{FA04D7DC-CAB5-4641-86CB-EEC05B5F9B7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4327" b="5927"/>
          <a:stretch/>
        </p:blipFill>
        <p:spPr>
          <a:xfrm>
            <a:off x="4958255" y="782667"/>
            <a:ext cx="4145216" cy="3253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90;p93">
            <a:extLst>
              <a:ext uri="{FF2B5EF4-FFF2-40B4-BE49-F238E27FC236}">
                <a16:creationId xmlns:a16="http://schemas.microsoft.com/office/drawing/2014/main" id="{0ABB7DDA-0EC2-0F4F-9ED5-3313417F29F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44947" y="1064532"/>
            <a:ext cx="3059412" cy="15586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6E997C-094E-E242-A28C-24FDB646FE56}"/>
              </a:ext>
            </a:extLst>
          </p:cNvPr>
          <p:cNvCxnSpPr>
            <a:cxnSpLocks/>
          </p:cNvCxnSpPr>
          <p:nvPr/>
        </p:nvCxnSpPr>
        <p:spPr>
          <a:xfrm>
            <a:off x="2900855" y="1403131"/>
            <a:ext cx="3200400" cy="788276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CA95317-995D-FF46-8C77-4FCAE7817951}"/>
              </a:ext>
            </a:extLst>
          </p:cNvPr>
          <p:cNvSpPr/>
          <p:nvPr/>
        </p:nvSpPr>
        <p:spPr>
          <a:xfrm>
            <a:off x="5305097" y="3121572"/>
            <a:ext cx="1927611" cy="6306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oogle Shape;591;p93">
            <a:extLst>
              <a:ext uri="{FF2B5EF4-FFF2-40B4-BE49-F238E27FC236}">
                <a16:creationId xmlns:a16="http://schemas.microsoft.com/office/drawing/2014/main" id="{03881419-9BEC-F547-9C22-8EB5E17CEAE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22733" y="3086832"/>
            <a:ext cx="2827422" cy="14815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FA2F2A-F1F4-0247-B01A-7DE6629B11C3}"/>
              </a:ext>
            </a:extLst>
          </p:cNvPr>
          <p:cNvCxnSpPr>
            <a:cxnSpLocks/>
          </p:cNvCxnSpPr>
          <p:nvPr/>
        </p:nvCxnSpPr>
        <p:spPr>
          <a:xfrm flipV="1">
            <a:off x="5817476" y="2577976"/>
            <a:ext cx="1017456" cy="1336237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57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6198"/>
    </mc:Choice>
    <mc:Fallback xmlns="">
      <p:transition advClick="0" advTm="26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43A5B3-6D57-6E47-9489-0A665691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19" y="139275"/>
            <a:ext cx="8504898" cy="570173"/>
          </a:xfrm>
        </p:spPr>
        <p:txBody>
          <a:bodyPr>
            <a:normAutofit fontScale="90000"/>
          </a:bodyPr>
          <a:lstStyle/>
          <a:p>
            <a:r>
              <a:rPr lang="en-US" dirty="0"/>
              <a:t>Interferometric Synthetic Aperture RADAR (InSAR)</a:t>
            </a:r>
            <a:endParaRPr lang="en-US" sz="28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BB554E-74F8-C34F-A7FD-DE839F53AA37}"/>
              </a:ext>
            </a:extLst>
          </p:cNvPr>
          <p:cNvSpPr txBox="1"/>
          <p:nvPr/>
        </p:nvSpPr>
        <p:spPr>
          <a:xfrm>
            <a:off x="256687" y="1192266"/>
            <a:ext cx="4724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Current and upcoming SAR missions provide: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 or 6-day repeat time coverage of the entire globe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5-20 meter maximum resolution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Day and night, all-weather observations</a:t>
            </a:r>
          </a:p>
        </p:txBody>
      </p:sp>
      <p:pic>
        <p:nvPicPr>
          <p:cNvPr id="7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13FACAD9-0993-AA4F-A770-D29746AC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97" y="1192266"/>
            <a:ext cx="4426803" cy="3021293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B389672-2448-BD47-A9DE-CE5ED1BB8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520" y="3042744"/>
            <a:ext cx="5296024" cy="3555287"/>
          </a:xfrm>
        </p:spPr>
      </p:pic>
    </p:spTree>
    <p:extLst>
      <p:ext uri="{BB962C8B-B14F-4D97-AF65-F5344CB8AC3E}">
        <p14:creationId xmlns:p14="http://schemas.microsoft.com/office/powerpoint/2010/main" val="15389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21FF-307E-024B-AEEE-C91EDCFF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0598"/>
            <a:ext cx="7886700" cy="888757"/>
          </a:xfrm>
        </p:spPr>
        <p:txBody>
          <a:bodyPr/>
          <a:lstStyle/>
          <a:p>
            <a:r>
              <a:rPr lang="en-US" dirty="0"/>
              <a:t>Steps in using GNSS for tectonics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684AC-BC73-274C-904B-1EB31637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89355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Access GNSS time-series or process raw GNSS observations to time-series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which deformation component is of interest (</a:t>
            </a:r>
            <a:r>
              <a:rPr lang="en-US" dirty="0" err="1"/>
              <a:t>coseismic</a:t>
            </a:r>
            <a:r>
              <a:rPr lang="en-US" dirty="0"/>
              <a:t>, interseismic, </a:t>
            </a:r>
            <a:r>
              <a:rPr lang="en-US" dirty="0" err="1"/>
              <a:t>postseismic</a:t>
            </a:r>
            <a:r>
              <a:rPr lang="en-US" dirty="0"/>
              <a:t>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 the relevant displacements or velocities from the time-series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ADF73-073C-7847-8C72-37F8C920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96" y="3194462"/>
            <a:ext cx="5499698" cy="355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9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</TotalTime>
  <Words>2405</Words>
  <Application>Microsoft Macintosh PowerPoint</Application>
  <PresentationFormat>On-screen Show (4:3)</PresentationFormat>
  <Paragraphs>417</Paragraphs>
  <Slides>67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Arial</vt:lpstr>
      <vt:lpstr>Calibri</vt:lpstr>
      <vt:lpstr>Calibri Light</vt:lpstr>
      <vt:lpstr>Encode Sans Normal Black</vt:lpstr>
      <vt:lpstr>Lucida Grande</vt:lpstr>
      <vt:lpstr>Orgon Slab Light</vt:lpstr>
      <vt:lpstr>Tungsten Semibold</vt:lpstr>
      <vt:lpstr>Wingdings</vt:lpstr>
      <vt:lpstr>Office Theme</vt:lpstr>
      <vt:lpstr>1_Office Theme</vt:lpstr>
      <vt:lpstr>2_Office Theme</vt:lpstr>
      <vt:lpstr>Using InSAR and GNSS for tectonic research</vt:lpstr>
      <vt:lpstr>Coming Soon to a City near you…</vt:lpstr>
      <vt:lpstr>PowerPoint Presentation</vt:lpstr>
      <vt:lpstr>Coming soon to a city near you…</vt:lpstr>
      <vt:lpstr>Coming soon to a city near you…</vt:lpstr>
      <vt:lpstr>PowerPoint Presentation</vt:lpstr>
      <vt:lpstr>Geodesy - Global Navigation Satellite Systems (GNSS)</vt:lpstr>
      <vt:lpstr>Interferometric Synthetic Aperture RADAR (InSAR)</vt:lpstr>
      <vt:lpstr>Steps in using GNSS for tectonics</vt:lpstr>
      <vt:lpstr>Steps in using InSAR for tectonics</vt:lpstr>
      <vt:lpstr>Steps in using InSAR for tectonics</vt:lpstr>
      <vt:lpstr>Steps in using InSAR for tectonics</vt:lpstr>
      <vt:lpstr>PowerPoint Presentation</vt:lpstr>
      <vt:lpstr>Earthquake cycle deformation and strain rate</vt:lpstr>
      <vt:lpstr>Geodesy measures crustal motions from earthquakes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Strain_2D: Python strain-rate calculator</vt:lpstr>
      <vt:lpstr>PowerPoint Presentation</vt:lpstr>
      <vt:lpstr>PowerPoint Presentation</vt:lpstr>
      <vt:lpstr>PowerPoint Presentation</vt:lpstr>
      <vt:lpstr>Central San Andreas Fault</vt:lpstr>
      <vt:lpstr>Central San Andreas Fault</vt:lpstr>
      <vt:lpstr>Slow Slip Events (SSEs)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Moment bounding</vt:lpstr>
      <vt:lpstr>Approach: Moment Deficit Rate (MDR)</vt:lpstr>
      <vt:lpstr>Estimating the current MDR in Southern California</vt:lpstr>
      <vt:lpstr>PowerPoint Presentation</vt:lpstr>
      <vt:lpstr>PowerPoint Presentation</vt:lpstr>
      <vt:lpstr>Fault-Free Method: Integrating Surface Strain Rates</vt:lpstr>
      <vt:lpstr>Fault-Free Method: Integrating Strain Rates</vt:lpstr>
      <vt:lpstr>PowerPoint Presentation</vt:lpstr>
      <vt:lpstr>InSAR Time-series</vt:lpstr>
      <vt:lpstr>InSAR Time-series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InSAR and GNSS for tectonic research</dc:title>
  <dc:creator>Maurer, Jeremy</dc:creator>
  <cp:lastModifiedBy>Maurer, Jeremy</cp:lastModifiedBy>
  <cp:revision>14</cp:revision>
  <dcterms:created xsi:type="dcterms:W3CDTF">2022-11-12T21:01:16Z</dcterms:created>
  <dcterms:modified xsi:type="dcterms:W3CDTF">2022-11-15T01:55:16Z</dcterms:modified>
</cp:coreProperties>
</file>